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13.png>
</file>

<file path=ppt/media/image14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hyperlink" Target="https://github.com/Th4nosMyl/LandmarkLens" TargetMode="External"/><Relationship Id="rId5" Type="http://schemas.openxmlformats.org/officeDocument/2006/relationships/hyperlink" Target="https://github.com/Th4nosMyl/LandmarkLens" TargetMode="External"/><Relationship Id="rId6" Type="http://schemas.openxmlformats.org/officeDocument/2006/relationships/hyperlink" Target="http://www.youtube.com/watch?v=N5nubN7bxeo" TargetMode="External"/><Relationship Id="rId7" Type="http://schemas.openxmlformats.org/officeDocument/2006/relationships/image" Target="../media/image1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hyperlink" Target="https://github.com/cvdfoundation/google-landmark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85" name="Google Shape;85;p13"/>
          <p:cNvSpPr/>
          <p:nvPr/>
        </p:nvSpPr>
        <p:spPr>
          <a:xfrm>
            <a:off x="-61023" y="4170097"/>
            <a:ext cx="6356958" cy="6356958"/>
          </a:xfrm>
          <a:custGeom>
            <a:rect b="b" l="l" r="r" t="t"/>
            <a:pathLst>
              <a:path extrusionOk="0"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9"/>
                </a:lnTo>
                <a:lnTo>
                  <a:pt x="0" y="63569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3"/>
          <p:cNvSpPr/>
          <p:nvPr/>
        </p:nvSpPr>
        <p:spPr>
          <a:xfrm>
            <a:off x="14052677" y="5676733"/>
            <a:ext cx="4235323" cy="6356958"/>
          </a:xfrm>
          <a:custGeom>
            <a:rect b="b" l="l" r="r" t="t"/>
            <a:pathLst>
              <a:path extrusionOk="0" h="6356958" w="4235323">
                <a:moveTo>
                  <a:pt x="0" y="0"/>
                </a:moveTo>
                <a:lnTo>
                  <a:pt x="4235323" y="0"/>
                </a:lnTo>
                <a:lnTo>
                  <a:pt x="4235323" y="6356959"/>
                </a:lnTo>
                <a:lnTo>
                  <a:pt x="0" y="63569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7" name="Google Shape;87;p13"/>
          <p:cNvSpPr/>
          <p:nvPr/>
        </p:nvSpPr>
        <p:spPr>
          <a:xfrm>
            <a:off x="14314901" y="-40950"/>
            <a:ext cx="3973099" cy="6406847"/>
          </a:xfrm>
          <a:custGeom>
            <a:rect b="b" l="l" r="r" t="t"/>
            <a:pathLst>
              <a:path extrusionOk="0" h="6406847" w="3973099">
                <a:moveTo>
                  <a:pt x="0" y="0"/>
                </a:moveTo>
                <a:lnTo>
                  <a:pt x="3973099" y="0"/>
                </a:lnTo>
                <a:lnTo>
                  <a:pt x="3973099" y="6406846"/>
                </a:lnTo>
                <a:lnTo>
                  <a:pt x="0" y="6406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391" r="-391" t="0"/>
            </a:stretch>
          </a:blipFill>
          <a:ln>
            <a:noFill/>
          </a:ln>
        </p:spPr>
      </p:sp>
      <p:sp>
        <p:nvSpPr>
          <p:cNvPr id="88" name="Google Shape;88;p13"/>
          <p:cNvSpPr/>
          <p:nvPr/>
        </p:nvSpPr>
        <p:spPr>
          <a:xfrm>
            <a:off x="1028700" y="-40945"/>
            <a:ext cx="3474023" cy="3054977"/>
          </a:xfrm>
          <a:custGeom>
            <a:rect b="b" l="l" r="r" t="t"/>
            <a:pathLst>
              <a:path extrusionOk="0" h="5407039" w="5407039">
                <a:moveTo>
                  <a:pt x="0" y="0"/>
                </a:moveTo>
                <a:lnTo>
                  <a:pt x="5407040" y="0"/>
                </a:lnTo>
                <a:lnTo>
                  <a:pt x="5407040" y="5407039"/>
                </a:lnTo>
                <a:lnTo>
                  <a:pt x="0" y="54070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3"/>
          <p:cNvSpPr txBox="1"/>
          <p:nvPr/>
        </p:nvSpPr>
        <p:spPr>
          <a:xfrm>
            <a:off x="4914102" y="4611600"/>
            <a:ext cx="8459700" cy="13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381" u="none" cap="none" strike="noStrike">
                <a:solidFill>
                  <a:schemeClr val="dk1"/>
                </a:solidFill>
              </a:rPr>
              <a:t>Εργασία του φοιτητή: </a:t>
            </a:r>
            <a:endParaRPr b="1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381" u="none" cap="none" strike="noStrike">
                <a:solidFill>
                  <a:srgbClr val="FF5757"/>
                </a:solidFill>
              </a:rPr>
              <a:t>Μυλωνά Αθανάσιου e21118</a:t>
            </a:r>
            <a:endParaRPr b="1"/>
          </a:p>
        </p:txBody>
      </p:sp>
      <p:sp>
        <p:nvSpPr>
          <p:cNvPr id="90" name="Google Shape;90;p13"/>
          <p:cNvSpPr txBox="1"/>
          <p:nvPr/>
        </p:nvSpPr>
        <p:spPr>
          <a:xfrm>
            <a:off x="4914102" y="6442096"/>
            <a:ext cx="8459700" cy="20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381" u="none" cap="none" strike="noStrike">
                <a:solidFill>
                  <a:schemeClr val="dk1"/>
                </a:solidFill>
              </a:rPr>
              <a:t>Η Εργασία είναι στα πλαίσια του μαθήματος</a:t>
            </a:r>
            <a:endParaRPr b="1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381" u="none" cap="none" strike="noStrike">
                <a:solidFill>
                  <a:srgbClr val="7ED957"/>
                </a:solidFill>
              </a:rPr>
              <a:t>“Αναγνώριση Προτύπων”</a:t>
            </a:r>
            <a:endParaRPr b="1"/>
          </a:p>
        </p:txBody>
      </p:sp>
      <p:sp>
        <p:nvSpPr>
          <p:cNvPr id="91" name="Google Shape;91;p13"/>
          <p:cNvSpPr txBox="1"/>
          <p:nvPr/>
        </p:nvSpPr>
        <p:spPr>
          <a:xfrm>
            <a:off x="1028700" y="2358787"/>
            <a:ext cx="16056320" cy="13635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7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Landmark Recognition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71" name="Google Shape;171;p22"/>
          <p:cNvSpPr txBox="1"/>
          <p:nvPr/>
        </p:nvSpPr>
        <p:spPr>
          <a:xfrm>
            <a:off x="3791534" y="-161900"/>
            <a:ext cx="11405100" cy="27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320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2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Πλεονεκτήματα &amp; Περιορισμοί</a:t>
            </a:r>
            <a:endParaRPr/>
          </a:p>
          <a:p>
            <a:pPr indent="0" lvl="0" marL="0" marR="0" rtl="0" algn="ctr">
              <a:lnSpc>
                <a:spcPct val="1149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026" u="none" cap="none" strike="noStrike">
              <a:solidFill>
                <a:srgbClr val="00BF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1028700" y="1486579"/>
            <a:ext cx="12382200" cy="72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Πλεονεκτήματα:</a:t>
            </a:r>
            <a:endParaRPr/>
          </a:p>
          <a:p>
            <a:pPr indent="-213388" lvl="1" marL="426776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AutoNum type="arabicPeriod"/>
            </a:pPr>
            <a:r>
              <a:rPr b="1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Χρήση CLIP:</a:t>
            </a:r>
            <a:endParaRPr/>
          </a:p>
          <a:p>
            <a:pPr indent="-284516" lvl="2" marL="853552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Char char="⚬"/>
            </a:pP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Το CLIP προσφέρει </a:t>
            </a:r>
            <a:r>
              <a:rPr b="1" i="0" lang="en-US" sz="19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προεκπαιδευμένη γνώση από τεράστια datasets</a:t>
            </a: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εξασφαλίζοντας ακρίβεια.</a:t>
            </a:r>
            <a:endParaRPr/>
          </a:p>
          <a:p>
            <a:pPr indent="-284516" lvl="2" marL="853552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Char char="⚬"/>
            </a:pP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Μπορεί να συνδυάσει εικόνες και κείμενα (text-image embeddings), </a:t>
            </a:r>
            <a:r>
              <a:rPr b="1" i="0" lang="en-US" sz="19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κάνοντάς το ευέλικτο</a:t>
            </a: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13388" lvl="1" marL="426776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AutoNum type="arabicPeriod"/>
            </a:pPr>
            <a:r>
              <a:rPr b="1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Εύκολη Προσαρμογή:</a:t>
            </a:r>
            <a:endParaRPr/>
          </a:p>
          <a:p>
            <a:pPr indent="-284516" lvl="2" marL="853552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Char char="⚬"/>
            </a:pP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Νέα δεδομένα μπορούν να </a:t>
            </a:r>
            <a:r>
              <a:rPr b="1" i="0" lang="en-US" sz="19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προστεθούν εύκολα</a:t>
            </a: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με επανεκπαίδευση του Linear Classifier.</a:t>
            </a:r>
            <a:endParaRPr/>
          </a:p>
          <a:p>
            <a:pPr indent="-284516" lvl="2" marL="853551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BF63"/>
              </a:buClr>
              <a:buSzPts val="1976"/>
              <a:buFont typeface="Arial"/>
              <a:buChar char="⚬"/>
            </a:pPr>
            <a:r>
              <a:rPr b="1" i="0" lang="en-US" sz="19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“Γρήγορη εκπαίδευση”</a:t>
            </a: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συγκριτικά με άλλα μοντέλα.</a:t>
            </a:r>
            <a:endParaRPr/>
          </a:p>
          <a:p>
            <a:pPr indent="0" lvl="0" marL="0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Περιορισμοί:</a:t>
            </a:r>
            <a:endParaRPr/>
          </a:p>
          <a:p>
            <a:pPr indent="-213388" lvl="1" marL="426776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AutoNum type="arabicPeriod"/>
            </a:pPr>
            <a:r>
              <a:rPr b="1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Μέγεθος Dataset:</a:t>
            </a:r>
            <a:endParaRPr/>
          </a:p>
          <a:p>
            <a:pPr indent="-284516" lvl="2" marL="853552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Char char="⚬"/>
            </a:pP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Χρησιμοποιήσαμε </a:t>
            </a:r>
            <a:r>
              <a:rPr b="1" i="0" lang="en-US" sz="19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υποσύνολο </a:t>
            </a: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δεδομένων λόγω </a:t>
            </a:r>
            <a:r>
              <a:rPr b="1" i="0" lang="en-US" sz="19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περιορισμένων πόρων</a:t>
            </a: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4516" lvl="2" marL="853552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Char char="⚬"/>
            </a:pP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Πιθανώς να </a:t>
            </a:r>
            <a:r>
              <a:rPr b="1" i="0" lang="en-US" sz="19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χάνουμε πληροφορίες από τις κλάσεις που αποκλείστηκαν</a:t>
            </a: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13388" lvl="1" marL="426776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AutoNum type="arabicPeriod"/>
            </a:pPr>
            <a:r>
              <a:rPr b="1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Εξάρτηση από CLIP:</a:t>
            </a:r>
            <a:endParaRPr/>
          </a:p>
          <a:p>
            <a:pPr indent="-284516" lvl="2" marL="853552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6"/>
              <a:buFont typeface="Arial"/>
              <a:buChar char="⚬"/>
            </a:pP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Το μοντέλο βασίζεται </a:t>
            </a:r>
            <a:r>
              <a:rPr b="1" i="0" lang="en-US" sz="19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πλήρως στις δυνατότητες του προεκπαιδευμένου CLIP</a:t>
            </a: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4516" lvl="2" marL="853552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Clr>
                <a:srgbClr val="00BF63"/>
              </a:buClr>
              <a:buSzPts val="1976"/>
              <a:buFont typeface="Arial"/>
              <a:buChar char="⚬"/>
            </a:pPr>
            <a:r>
              <a:rPr b="1" i="0" lang="en-US" sz="1976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Περιορισμένη δυνατότητα fine-tuning</a:t>
            </a:r>
            <a:r>
              <a:rPr b="0" i="0" lang="en-US" sz="197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για πολύ εξειδικευμένα tasks.</a:t>
            </a:r>
            <a:endParaRPr/>
          </a:p>
          <a:p>
            <a:pPr indent="0" lvl="0" marL="0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7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3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7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12042048" y="2254469"/>
            <a:ext cx="5778062" cy="5778062"/>
          </a:xfrm>
          <a:custGeom>
            <a:rect b="b" l="l" r="r" t="t"/>
            <a:pathLst>
              <a:path extrusionOk="0" h="5778062" w="5778062">
                <a:moveTo>
                  <a:pt x="0" y="0"/>
                </a:moveTo>
                <a:lnTo>
                  <a:pt x="5778062" y="0"/>
                </a:lnTo>
                <a:lnTo>
                  <a:pt x="5778062" y="5778062"/>
                </a:lnTo>
                <a:lnTo>
                  <a:pt x="0" y="57780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22"/>
          <p:cNvSpPr txBox="1"/>
          <p:nvPr/>
        </p:nvSpPr>
        <p:spPr>
          <a:xfrm>
            <a:off x="2343459" y="8032537"/>
            <a:ext cx="13506000" cy="21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0" u="sng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Συμπέρασμα:</a:t>
            </a:r>
            <a:endParaRPr sz="2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0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Παρά τους περιορισμούς, το project δείχνει τη δύναμη και την</a:t>
            </a:r>
            <a:endParaRPr sz="2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0" u="none" cap="none" strike="noStrike">
                <a:solidFill>
                  <a:srgbClr val="00BF63"/>
                </a:solidFill>
                <a:latin typeface="Arial"/>
                <a:ea typeface="Arial"/>
                <a:cs typeface="Arial"/>
                <a:sym typeface="Arial"/>
              </a:rPr>
              <a:t>ευελιξία του CLIP σε συνδυασμό με έξυπνο φιλτράρισμα και σχεδίαση.</a:t>
            </a:r>
            <a:endParaRPr sz="2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700" u="none" cap="none" strike="noStrike">
              <a:solidFill>
                <a:srgbClr val="00BF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80" name="Google Shape;180;p23"/>
          <p:cNvSpPr/>
          <p:nvPr/>
        </p:nvSpPr>
        <p:spPr>
          <a:xfrm>
            <a:off x="13219325" y="3607824"/>
            <a:ext cx="5163152" cy="5163152"/>
          </a:xfrm>
          <a:custGeom>
            <a:rect b="b" l="l" r="r" t="t"/>
            <a:pathLst>
              <a:path extrusionOk="0" h="5163152" w="5163152">
                <a:moveTo>
                  <a:pt x="0" y="0"/>
                </a:moveTo>
                <a:lnTo>
                  <a:pt x="5163152" y="0"/>
                </a:lnTo>
                <a:lnTo>
                  <a:pt x="5163152" y="5163153"/>
                </a:lnTo>
                <a:lnTo>
                  <a:pt x="0" y="51631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1" name="Google Shape;181;p23"/>
          <p:cNvSpPr txBox="1"/>
          <p:nvPr/>
        </p:nvSpPr>
        <p:spPr>
          <a:xfrm>
            <a:off x="509572" y="173997"/>
            <a:ext cx="177783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00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Πρόβλημα: Το Μοντέλο δεν Προβλέπει Ικανοποιητικά τα Landmarks</a:t>
            </a:r>
            <a:endParaRPr/>
          </a:p>
        </p:txBody>
      </p:sp>
      <p:sp>
        <p:nvSpPr>
          <p:cNvPr id="182" name="Google Shape;182;p23"/>
          <p:cNvSpPr txBox="1"/>
          <p:nvPr/>
        </p:nvSpPr>
        <p:spPr>
          <a:xfrm>
            <a:off x="0" y="1923853"/>
            <a:ext cx="18288000" cy="19237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Τι Παρατηρούμε;</a:t>
            </a:r>
            <a:endParaRPr/>
          </a:p>
          <a:p>
            <a:pPr indent="-298101" lvl="1" marL="596201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61"/>
              <a:buFont typeface="Arial"/>
              <a:buChar char="•"/>
            </a:pPr>
            <a:r>
              <a:rPr b="0" i="0" lang="en-US" sz="27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Το μοντέλο, </a:t>
            </a:r>
            <a:r>
              <a:rPr b="1" i="0" lang="en-US" sz="2761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παρά τα υψηλά ποσοστά accuracy</a:t>
            </a:r>
            <a:r>
              <a:rPr b="0" i="0" lang="en-US" sz="27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που εμφανίζονται κατά την εκπαίδευση, βγάζει σχετικά “άκυρες” προβλέψεις όταν δοκιμάζουμε</a:t>
            </a:r>
            <a:r>
              <a:rPr b="1" i="0" lang="en-US" sz="2761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 καινούριες ή ακόμα και ίδιες εικόνες από το train set</a:t>
            </a:r>
            <a:r>
              <a:rPr b="0" i="0" lang="en-US" sz="27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6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"/>
          <p:cNvSpPr txBox="1"/>
          <p:nvPr/>
        </p:nvSpPr>
        <p:spPr>
          <a:xfrm>
            <a:off x="509572" y="3627260"/>
            <a:ext cx="15669000" cy="6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Πιθανοί Παράγοντες Πρόκλησης</a:t>
            </a:r>
            <a:endParaRPr/>
          </a:p>
          <a:p>
            <a:pPr indent="-16924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Validation Split μη Αντιπροσωπευτικό</a:t>
            </a:r>
            <a:endParaRPr/>
          </a:p>
          <a:p>
            <a:pPr indent="-234253" lvl="2" marL="780103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⚬"/>
            </a:pP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Ενδέχεται το validation set </a:t>
            </a: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να περιλαμβάνει εύκολες ή διπλότυπες εικόνες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με αποτέλεσμα να παρουσιάζει </a:t>
            </a: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τεχνητά υψηλή ακρίβεια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34253" lvl="2" marL="780103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⚬"/>
            </a:pP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Προτείνεται έλεγχος </a:t>
            </a: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data leakage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(διπλές εικόνες σε train/validation)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και </a:t>
            </a:r>
            <a:r>
              <a:rPr b="0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δημιουργία ανεξάρτητου test set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16924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Underfitting ή Overfitting</a:t>
            </a:r>
            <a:endParaRPr/>
          </a:p>
          <a:p>
            <a:pPr indent="-234253" lvl="2" marL="780103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⚬"/>
            </a:pP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Αν υπάρχουν </a:t>
            </a: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πολύ λίγες εικόνες ανά κλάση ή λίγα training epochs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ο ταξινομητής </a:t>
            </a:r>
            <a:r>
              <a:rPr b="0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δεν εκπαιδεύεται επαρκώς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34253" lvl="2" marL="780103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⚬"/>
            </a:pP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Αν το dataset </a:t>
            </a: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δεν ποικίλλει σε οπτικές γωνίες και φωτισμούς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το μοντέλο δυσκολεύεται σε νέες συνθήκες.</a:t>
            </a:r>
            <a:endParaRPr/>
          </a:p>
          <a:p>
            <a:pPr indent="-16924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Διαφορετικά Transforms στο Train &amp; Inference</a:t>
            </a:r>
            <a:endParaRPr/>
          </a:p>
          <a:p>
            <a:pPr indent="-234253" lvl="2" marL="780103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⚬"/>
            </a:pP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Αν δεν εφαρμόζονται ακριβώς οι ίδιες διαδικασίες (π.χ. Resize, Normalize), οι προβλέψεις υποβαθμίζονται.</a:t>
            </a:r>
            <a:endParaRPr/>
          </a:p>
          <a:p>
            <a:pPr indent="-16924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Pipeline Mismatch</a:t>
            </a:r>
            <a:endParaRPr/>
          </a:p>
          <a:p>
            <a:pPr indent="-234253" lvl="2" marL="780103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⚬"/>
            </a:pP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Μπορεί να </a:t>
            </a: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φορτώνεται λάθος checkpoint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ή </a:t>
            </a: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να μην τίθεται το μοντέλο σε eval()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στο inference.</a:t>
            </a:r>
            <a:endParaRPr/>
          </a:p>
          <a:p>
            <a:pPr indent="-234253" lvl="2" marL="780103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⚬"/>
            </a:pP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Το label mapping ίσως </a:t>
            </a: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δεν αντιστοιχεί ακριβώς στις κλάσεις του εκπαιδευμένου μοντέλου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16924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1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Απουσία Επαρκούς Test Set</a:t>
            </a:r>
            <a:endParaRPr/>
          </a:p>
          <a:p>
            <a:pPr indent="-234253" lvl="2" marL="780103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⚬"/>
            </a:pP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Χωρίς ένα εντελώς ξεχωριστό σύνολο δεδομένων, τα τελικά αποτελέσματα </a:t>
            </a:r>
            <a:r>
              <a:rPr b="1" i="0" lang="en-US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μπορεί να είναι αισιόδοξα μόνο για το validation set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Προτάσεις</a:t>
            </a:r>
            <a:endParaRPr sz="1700"/>
          </a:p>
          <a:p>
            <a:pPr indent="-18829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Δημιουργία </a:t>
            </a:r>
            <a:r>
              <a:rPr b="1" i="0" lang="en-US" sz="1700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επιπλέον test set</a:t>
            </a: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για ακριβέστερη αξιολόγηση.</a:t>
            </a:r>
            <a:endParaRPr sz="1700"/>
          </a:p>
          <a:p>
            <a:pPr indent="-18829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Έλεγχος </a:t>
            </a:r>
            <a:r>
              <a:rPr b="1" i="0" lang="en-US" sz="1700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data leakage</a:t>
            </a: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700" u="sng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(ώστε το validation να μην περιέχει τις ίδιες εικόνες με το train)</a:t>
            </a: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700"/>
          </a:p>
          <a:p>
            <a:pPr indent="-18829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Ξεκάθαρος </a:t>
            </a:r>
            <a:r>
              <a:rPr b="1" i="0" lang="en-US" sz="1700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συντονισμός των transforms</a:t>
            </a: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σε training και inference.</a:t>
            </a:r>
            <a:endParaRPr sz="1700"/>
          </a:p>
          <a:p>
            <a:pPr indent="-18829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Πιο επιθετικό </a:t>
            </a:r>
            <a:r>
              <a:rPr b="1" i="0" lang="en-US" sz="1700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augmentation (RandomCrop, Flip, ColorJitter)</a:t>
            </a: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και ρύθμιση </a:t>
            </a:r>
            <a:r>
              <a:rPr b="1" i="0" lang="en-US" sz="1700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περισσότερων epochs ή διαφορετικού learning rate</a:t>
            </a: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700"/>
          </a:p>
          <a:p>
            <a:pPr indent="-188295" lvl="1" marL="390051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Παρακολούθηση </a:t>
            </a:r>
            <a:r>
              <a:rPr b="1" i="0" lang="en-US" sz="1700" u="none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train/validation accuracy</a:t>
            </a: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για να διαπιστώσουμε αν το μοντέλο </a:t>
            </a:r>
            <a:r>
              <a:rPr b="0" i="0" lang="en-US" sz="1700" u="sng" cap="none" strike="noStrike">
                <a:solidFill>
                  <a:srgbClr val="FF3131"/>
                </a:solidFill>
                <a:latin typeface="Arial"/>
                <a:ea typeface="Arial"/>
                <a:cs typeface="Arial"/>
                <a:sym typeface="Arial"/>
              </a:rPr>
              <a:t>μαθαίνει πραγματικά ή απλώς αποστηθίζει δείγματα</a:t>
            </a: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700"/>
          </a:p>
          <a:p>
            <a:pPr indent="0" lvl="0" marL="0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89" name="Google Shape;189;p24"/>
          <p:cNvSpPr txBox="1"/>
          <p:nvPr/>
        </p:nvSpPr>
        <p:spPr>
          <a:xfrm>
            <a:off x="-219510" y="90668"/>
            <a:ext cx="18507510" cy="1943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17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Παραρτήματα</a:t>
            </a:r>
            <a:endParaRPr/>
          </a:p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617" u="none" cap="none" strike="noStrike">
              <a:solidFill>
                <a:srgbClr val="0097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458975" y="1156021"/>
            <a:ext cx="16011000" cy="9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Τεχνικές Λεπτομέρειες:</a:t>
            </a:r>
            <a:endParaRPr sz="1100"/>
          </a:p>
          <a:p>
            <a:pPr indent="-250825" lvl="1" marL="539753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2200"/>
              <a:buFont typeface="Arial"/>
              <a:buChar char="•"/>
            </a:pP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Δημιουργία label_mapping.json: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⚬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Συνδυάσαμε δεδομένα από το </a:t>
            </a: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final_filtered_train_encoded.csv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και το </a:t>
            </a: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train_label_to_category.csv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⚬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Αντιστοιχίσαμε κάθε </a:t>
            </a: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encoded_label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σε ένα φιλικό όνομα </a:t>
            </a:r>
            <a:r>
              <a:rPr b="1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(π.χ., "Eiffel Tower")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⚬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Αποθηκεύσαμε το </a:t>
            </a: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mapping σε JSON format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για χρήση στο app.</a:t>
            </a:r>
            <a:endParaRPr sz="1100"/>
          </a:p>
          <a:p>
            <a:pPr indent="-250825" lvl="1" marL="539753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2200"/>
              <a:buFont typeface="Arial"/>
              <a:buChar char="•"/>
            </a:pP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CLIP Integration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⚬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Χρησιμοποιήσαμε το </a:t>
            </a: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clip library της OpenAI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φορτώνοντας το μοντέλο </a:t>
            </a: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ViT-B/32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⚬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Προσθέσαμε </a:t>
            </a: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Linear Classifier με PyTorch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για ταξινόμηση.</a:t>
            </a:r>
            <a:endParaRPr sz="11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Πηγές &amp; Βιβλιογραφία:</a:t>
            </a:r>
            <a:endParaRPr sz="1100"/>
          </a:p>
          <a:p>
            <a:pPr indent="-250825" lvl="1" marL="539753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2200"/>
              <a:buFont typeface="Arial"/>
              <a:buAutoNum type="arabicPeriod"/>
            </a:pP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Datasets: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2200"/>
              <a:buFont typeface="Arial"/>
              <a:buChar char="⚬"/>
            </a:pP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Google-Landmark Dataset v2:</a:t>
            </a:r>
            <a:r>
              <a:rPr b="1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200" u="none" cap="none" strike="noStrike">
                <a:solidFill>
                  <a:srgbClr val="FF66C4"/>
                </a:solidFill>
                <a:latin typeface="Arial"/>
                <a:ea typeface="Arial"/>
                <a:cs typeface="Arial"/>
                <a:sym typeface="Arial"/>
              </a:rPr>
              <a:t>https://github.com/visipedia/google-landmark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⚬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Περιέχει εκατομμύρια εικόνες από landmarks παγκοσμίως.</a:t>
            </a:r>
            <a:endParaRPr sz="1100"/>
          </a:p>
          <a:p>
            <a:pPr indent="-250825" lvl="1" marL="539753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2200"/>
              <a:buFont typeface="Arial"/>
              <a:buAutoNum type="arabicPeriod"/>
            </a:pP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Μοντέλο: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2200"/>
              <a:buFont typeface="Arial"/>
              <a:buChar char="⚬"/>
            </a:pP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OpenAi Clip: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200" u="none" cap="none" strike="noStrike">
                <a:solidFill>
                  <a:srgbClr val="FF66C4"/>
                </a:solidFill>
                <a:latin typeface="Arial"/>
                <a:ea typeface="Arial"/>
                <a:cs typeface="Arial"/>
                <a:sym typeface="Arial"/>
              </a:rPr>
              <a:t>https://github.com/openai/CLIP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⚬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Πρωτοποριακή αρχιτεκτονική για text-image embeddings.</a:t>
            </a:r>
            <a:endParaRPr sz="1100"/>
          </a:p>
          <a:p>
            <a:pPr indent="-250825" lvl="1" marL="539753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2200"/>
              <a:buFont typeface="Arial"/>
              <a:buAutoNum type="arabicPeriod"/>
            </a:pPr>
            <a:r>
              <a:rPr b="1" i="0" lang="en-US" sz="2200" u="none" cap="none" strike="noStrike">
                <a:solidFill>
                  <a:srgbClr val="0097B2"/>
                </a:solidFill>
                <a:latin typeface="Arial"/>
                <a:ea typeface="Arial"/>
                <a:cs typeface="Arial"/>
                <a:sym typeface="Arial"/>
              </a:rPr>
              <a:t>Άρθρα:</a:t>
            </a:r>
            <a:endParaRPr sz="1100"/>
          </a:p>
          <a:p>
            <a:pPr indent="-340785" lvl="2" marL="10795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66C4"/>
              </a:buClr>
              <a:buSzPts val="2200"/>
              <a:buFont typeface="Arial"/>
              <a:buChar char="⚬"/>
            </a:pPr>
            <a:r>
              <a:rPr b="1" i="0" lang="en-US" sz="2200" u="none" cap="none" strike="noStrike">
                <a:solidFill>
                  <a:srgbClr val="FF66C4"/>
                </a:solidFill>
                <a:latin typeface="Arial"/>
                <a:ea typeface="Arial"/>
                <a:cs typeface="Arial"/>
                <a:sym typeface="Arial"/>
              </a:rPr>
              <a:t>Radford et al., "Learning Transferable Visual Models From Natural Language Supervision" (2021)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/>
          </a:p>
          <a:p>
            <a:pPr indent="-385765" lvl="3" marL="1619258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￭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Ανάλυση για τις δυνατότητες και τα πλεονεκτήματα του CLIP.</a:t>
            </a:r>
            <a:endParaRPr sz="11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/>
          <p:nvPr/>
        </p:nvSpPr>
        <p:spPr>
          <a:xfrm rot="-5400000">
            <a:off x="3962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grpSp>
        <p:nvGrpSpPr>
          <p:cNvPr id="196" name="Google Shape;196;p25"/>
          <p:cNvGrpSpPr/>
          <p:nvPr/>
        </p:nvGrpSpPr>
        <p:grpSpPr>
          <a:xfrm>
            <a:off x="5604649" y="8958586"/>
            <a:ext cx="7078701" cy="1135672"/>
            <a:chOff x="0" y="0"/>
            <a:chExt cx="1864349" cy="299107"/>
          </a:xfrm>
        </p:grpSpPr>
        <p:sp>
          <p:nvSpPr>
            <p:cNvPr id="197" name="Google Shape;197;p25"/>
            <p:cNvSpPr/>
            <p:nvPr/>
          </p:nvSpPr>
          <p:spPr>
            <a:xfrm>
              <a:off x="0" y="0"/>
              <a:ext cx="1864349" cy="299107"/>
            </a:xfrm>
            <a:custGeom>
              <a:rect b="b" l="l" r="r" t="t"/>
              <a:pathLst>
                <a:path extrusionOk="0" h="299107" w="1864349">
                  <a:moveTo>
                    <a:pt x="55778" y="0"/>
                  </a:moveTo>
                  <a:lnTo>
                    <a:pt x="1808571" y="0"/>
                  </a:lnTo>
                  <a:cubicBezTo>
                    <a:pt x="1823364" y="0"/>
                    <a:pt x="1837552" y="5877"/>
                    <a:pt x="1848012" y="16337"/>
                  </a:cubicBezTo>
                  <a:cubicBezTo>
                    <a:pt x="1858473" y="26798"/>
                    <a:pt x="1864349" y="40985"/>
                    <a:pt x="1864349" y="55778"/>
                  </a:cubicBezTo>
                  <a:lnTo>
                    <a:pt x="1864349" y="243329"/>
                  </a:lnTo>
                  <a:cubicBezTo>
                    <a:pt x="1864349" y="274134"/>
                    <a:pt x="1839377" y="299107"/>
                    <a:pt x="1808571" y="299107"/>
                  </a:cubicBezTo>
                  <a:lnTo>
                    <a:pt x="55778" y="299107"/>
                  </a:lnTo>
                  <a:cubicBezTo>
                    <a:pt x="40985" y="299107"/>
                    <a:pt x="26798" y="293230"/>
                    <a:pt x="16337" y="282770"/>
                  </a:cubicBezTo>
                  <a:cubicBezTo>
                    <a:pt x="5877" y="272310"/>
                    <a:pt x="0" y="258122"/>
                    <a:pt x="0" y="243329"/>
                  </a:cubicBezTo>
                  <a:lnTo>
                    <a:pt x="0" y="55778"/>
                  </a:lnTo>
                  <a:cubicBezTo>
                    <a:pt x="0" y="40985"/>
                    <a:pt x="5877" y="26798"/>
                    <a:pt x="16337" y="16337"/>
                  </a:cubicBezTo>
                  <a:cubicBezTo>
                    <a:pt x="26798" y="5877"/>
                    <a:pt x="40985" y="0"/>
                    <a:pt x="55778" y="0"/>
                  </a:cubicBezTo>
                  <a:close/>
                </a:path>
              </a:pathLst>
            </a:custGeom>
            <a:solidFill>
              <a:srgbClr val="CB6C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5"/>
            <p:cNvSpPr txBox="1"/>
            <p:nvPr/>
          </p:nvSpPr>
          <p:spPr>
            <a:xfrm>
              <a:off x="0" y="22146"/>
              <a:ext cx="18642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97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Xρήση του Κώδικα:</a:t>
              </a:r>
              <a:endParaRPr/>
            </a:p>
            <a:p>
              <a:pPr indent="0" lvl="0" marL="0" marR="0" rtl="0" algn="ctr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97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Όλα τα notebooks και τα scripts είναι διαθέσιμα στο GitHub Repository:</a:t>
              </a:r>
              <a:endParaRPr/>
            </a:p>
            <a:p>
              <a:pPr indent="0" lvl="0" marL="0" marR="0" rtl="0" algn="ctr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497" u="sng" cap="none" strike="noStrik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4"/>
                </a:rPr>
                <a:t>https://github.com/Th4nosMyl/LandmarkLens</a:t>
              </a:r>
              <a:endParaRPr/>
            </a:p>
            <a:p>
              <a:pPr indent="0" lvl="0" marL="0" marR="0" rtl="0" algn="ctr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497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endParaRPr>
            </a:p>
          </p:txBody>
        </p:sp>
      </p:grpSp>
      <p:sp>
        <p:nvSpPr>
          <p:cNvPr id="199" name="Google Shape;199;p25"/>
          <p:cNvSpPr txBox="1"/>
          <p:nvPr/>
        </p:nvSpPr>
        <p:spPr>
          <a:xfrm>
            <a:off x="3216275" y="-15918"/>
            <a:ext cx="11855450" cy="1566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5E17EB"/>
                </a:solidFill>
                <a:latin typeface="Arial"/>
                <a:ea typeface="Arial"/>
                <a:cs typeface="Arial"/>
                <a:sym typeface="Arial"/>
              </a:rPr>
              <a:t>Επίδειξη Εφαρμογής</a:t>
            </a:r>
            <a:endParaRPr/>
          </a:p>
        </p:txBody>
      </p:sp>
      <p:pic>
        <p:nvPicPr>
          <p:cNvPr id="200" name="Google Shape;200;p25" title="LandMark-Lens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63038" y="1385437"/>
            <a:ext cx="13361975" cy="751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grpSp>
        <p:nvGrpSpPr>
          <p:cNvPr id="206" name="Google Shape;206;p26"/>
          <p:cNvGrpSpPr/>
          <p:nvPr/>
        </p:nvGrpSpPr>
        <p:grpSpPr>
          <a:xfrm>
            <a:off x="5296096" y="1912988"/>
            <a:ext cx="8204671" cy="6250265"/>
            <a:chOff x="0" y="-47625"/>
            <a:chExt cx="2160901" cy="1646160"/>
          </a:xfrm>
        </p:grpSpPr>
        <p:sp>
          <p:nvSpPr>
            <p:cNvPr id="207" name="Google Shape;207;p26"/>
            <p:cNvSpPr/>
            <p:nvPr/>
          </p:nvSpPr>
          <p:spPr>
            <a:xfrm>
              <a:off x="0" y="0"/>
              <a:ext cx="2160901" cy="1598535"/>
            </a:xfrm>
            <a:custGeom>
              <a:rect b="b" l="l" r="r" t="t"/>
              <a:pathLst>
                <a:path extrusionOk="0" h="1598535" w="2160901">
                  <a:moveTo>
                    <a:pt x="48124" y="0"/>
                  </a:moveTo>
                  <a:lnTo>
                    <a:pt x="2112777" y="0"/>
                  </a:lnTo>
                  <a:cubicBezTo>
                    <a:pt x="2139355" y="0"/>
                    <a:pt x="2160901" y="21546"/>
                    <a:pt x="2160901" y="48124"/>
                  </a:cubicBezTo>
                  <a:lnTo>
                    <a:pt x="2160901" y="1550412"/>
                  </a:lnTo>
                  <a:cubicBezTo>
                    <a:pt x="2160901" y="1576990"/>
                    <a:pt x="2139355" y="1598535"/>
                    <a:pt x="2112777" y="1598535"/>
                  </a:cubicBezTo>
                  <a:lnTo>
                    <a:pt x="48124" y="1598535"/>
                  </a:lnTo>
                  <a:cubicBezTo>
                    <a:pt x="35360" y="1598535"/>
                    <a:pt x="23120" y="1593465"/>
                    <a:pt x="14095" y="1584440"/>
                  </a:cubicBezTo>
                  <a:cubicBezTo>
                    <a:pt x="5070" y="1575415"/>
                    <a:pt x="0" y="1563175"/>
                    <a:pt x="0" y="1550412"/>
                  </a:cubicBezTo>
                  <a:lnTo>
                    <a:pt x="0" y="48124"/>
                  </a:lnTo>
                  <a:cubicBezTo>
                    <a:pt x="0" y="35360"/>
                    <a:pt x="5070" y="23120"/>
                    <a:pt x="14095" y="14095"/>
                  </a:cubicBezTo>
                  <a:cubicBezTo>
                    <a:pt x="23120" y="5070"/>
                    <a:pt x="35360" y="0"/>
                    <a:pt x="48124" y="0"/>
                  </a:cubicBezTo>
                  <a:close/>
                </a:path>
              </a:pathLst>
            </a:custGeom>
            <a:solidFill>
              <a:srgbClr val="3599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6"/>
            <p:cNvSpPr txBox="1"/>
            <p:nvPr/>
          </p:nvSpPr>
          <p:spPr>
            <a:xfrm>
              <a:off x="0" y="-47625"/>
              <a:ext cx="2160901" cy="16461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94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9" name="Google Shape;209;p26"/>
          <p:cNvSpPr/>
          <p:nvPr/>
        </p:nvSpPr>
        <p:spPr>
          <a:xfrm>
            <a:off x="5584649" y="2354997"/>
            <a:ext cx="7627567" cy="5577005"/>
          </a:xfrm>
          <a:custGeom>
            <a:rect b="b" l="l" r="r" t="t"/>
            <a:pathLst>
              <a:path extrusionOk="0" h="5577005" w="7627567">
                <a:moveTo>
                  <a:pt x="0" y="0"/>
                </a:moveTo>
                <a:lnTo>
                  <a:pt x="7627566" y="0"/>
                </a:lnTo>
                <a:lnTo>
                  <a:pt x="7627566" y="5577006"/>
                </a:lnTo>
                <a:lnTo>
                  <a:pt x="0" y="55770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0" name="Google Shape;210;p26"/>
          <p:cNvSpPr txBox="1"/>
          <p:nvPr/>
        </p:nvSpPr>
        <p:spPr>
          <a:xfrm>
            <a:off x="5723731" y="-75784"/>
            <a:ext cx="6840538" cy="1566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359935"/>
                </a:solidFill>
                <a:latin typeface="Arial"/>
                <a:ea typeface="Arial"/>
                <a:cs typeface="Arial"/>
                <a:sym typeface="Arial"/>
              </a:rPr>
              <a:t>Ερωτήσεις?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grpSp>
        <p:nvGrpSpPr>
          <p:cNvPr id="97" name="Google Shape;97;p14"/>
          <p:cNvGrpSpPr/>
          <p:nvPr/>
        </p:nvGrpSpPr>
        <p:grpSpPr>
          <a:xfrm>
            <a:off x="795486" y="1377937"/>
            <a:ext cx="12415274" cy="8351818"/>
            <a:chOff x="0" y="-57150"/>
            <a:chExt cx="3269866" cy="2199656"/>
          </a:xfrm>
        </p:grpSpPr>
        <p:sp>
          <p:nvSpPr>
            <p:cNvPr id="98" name="Google Shape;98;p14"/>
            <p:cNvSpPr/>
            <p:nvPr/>
          </p:nvSpPr>
          <p:spPr>
            <a:xfrm>
              <a:off x="0" y="0"/>
              <a:ext cx="3269866" cy="2142506"/>
            </a:xfrm>
            <a:custGeom>
              <a:rect b="b" l="l" r="r" t="t"/>
              <a:pathLst>
                <a:path extrusionOk="0" h="2142506" w="3269866">
                  <a:moveTo>
                    <a:pt x="31803" y="0"/>
                  </a:moveTo>
                  <a:lnTo>
                    <a:pt x="3238063" y="0"/>
                  </a:lnTo>
                  <a:cubicBezTo>
                    <a:pt x="3255627" y="0"/>
                    <a:pt x="3269866" y="14239"/>
                    <a:pt x="3269866" y="31803"/>
                  </a:cubicBezTo>
                  <a:lnTo>
                    <a:pt x="3269866" y="2110704"/>
                  </a:lnTo>
                  <a:cubicBezTo>
                    <a:pt x="3269866" y="2128268"/>
                    <a:pt x="3255627" y="2142506"/>
                    <a:pt x="3238063" y="2142506"/>
                  </a:cubicBezTo>
                  <a:lnTo>
                    <a:pt x="31803" y="2142506"/>
                  </a:lnTo>
                  <a:cubicBezTo>
                    <a:pt x="14239" y="2142506"/>
                    <a:pt x="0" y="2128268"/>
                    <a:pt x="0" y="2110704"/>
                  </a:cubicBezTo>
                  <a:lnTo>
                    <a:pt x="0" y="31803"/>
                  </a:lnTo>
                  <a:cubicBezTo>
                    <a:pt x="0" y="14239"/>
                    <a:pt x="14239" y="0"/>
                    <a:pt x="31803" y="0"/>
                  </a:cubicBezTo>
                  <a:close/>
                </a:path>
              </a:pathLst>
            </a:custGeom>
            <a:solidFill>
              <a:srgbClr val="004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 txBox="1"/>
            <p:nvPr/>
          </p:nvSpPr>
          <p:spPr>
            <a:xfrm>
              <a:off x="0" y="-57150"/>
              <a:ext cx="3269865" cy="21996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Στόχοι Παρουσίασης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Πρόβλημα &amp; Στόχοι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Περιγραφή του Dataset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Μοντέλο CLIP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Υλοποίηση Μοντέλου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Πώς εκπαιδεύσαμε το μοντέλο μας;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Είναι το μοντέλο μας Overfitted</a:t>
              </a:r>
              <a:r>
                <a:rPr b="1" lang="en-US" sz="3200">
                  <a:solidFill>
                    <a:srgbClr val="FFFFFF"/>
                  </a:solidFill>
                </a:rPr>
                <a:t>;</a:t>
              </a: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🤔</a:t>
              </a: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Πλεονεκτήματα &amp; Περιορισμοί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Το πρόβλημα που αντιμετωπίζουμε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Παραρτήματα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Επίδειξη Εφαρμογής</a:t>
              </a:r>
              <a:endParaRPr/>
            </a:p>
            <a:p>
              <a:pPr indent="-345439" lvl="1" marL="690881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Arial"/>
                <a:buAutoNum type="arabicPeriod"/>
              </a:pPr>
              <a:r>
                <a:rPr b="1" i="0" lang="en-US" sz="3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Ερωτήσεις</a:t>
              </a:r>
              <a:r>
                <a:rPr b="1" lang="en-US" sz="3200">
                  <a:solidFill>
                    <a:srgbClr val="FFFFFF"/>
                  </a:solidFill>
                </a:rPr>
                <a:t>;</a:t>
              </a:r>
              <a:endParaRPr/>
            </a:p>
          </p:txBody>
        </p:sp>
      </p:grpSp>
      <p:sp>
        <p:nvSpPr>
          <p:cNvPr id="100" name="Google Shape;100;p14"/>
          <p:cNvSpPr txBox="1"/>
          <p:nvPr/>
        </p:nvSpPr>
        <p:spPr>
          <a:xfrm>
            <a:off x="795486" y="-75784"/>
            <a:ext cx="7617301" cy="1566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Περιεχόμενα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06" name="Google Shape;106;p15"/>
          <p:cNvSpPr/>
          <p:nvPr/>
        </p:nvSpPr>
        <p:spPr>
          <a:xfrm>
            <a:off x="11692733" y="0"/>
            <a:ext cx="6356958" cy="6356958"/>
          </a:xfrm>
          <a:custGeom>
            <a:rect b="b" l="l" r="r" t="t"/>
            <a:pathLst>
              <a:path extrusionOk="0" h="6356958" w="6356958">
                <a:moveTo>
                  <a:pt x="0" y="0"/>
                </a:moveTo>
                <a:lnTo>
                  <a:pt x="6356959" y="0"/>
                </a:lnTo>
                <a:lnTo>
                  <a:pt x="635695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7" name="Google Shape;107;p15"/>
          <p:cNvGrpSpPr/>
          <p:nvPr/>
        </p:nvGrpSpPr>
        <p:grpSpPr>
          <a:xfrm>
            <a:off x="230482" y="202979"/>
            <a:ext cx="15987295" cy="11042828"/>
            <a:chOff x="0" y="-57150"/>
            <a:chExt cx="4210645" cy="2908399"/>
          </a:xfrm>
        </p:grpSpPr>
        <p:sp>
          <p:nvSpPr>
            <p:cNvPr id="108" name="Google Shape;108;p15"/>
            <p:cNvSpPr/>
            <p:nvPr/>
          </p:nvSpPr>
          <p:spPr>
            <a:xfrm>
              <a:off x="0" y="0"/>
              <a:ext cx="4210645" cy="2851249"/>
            </a:xfrm>
            <a:custGeom>
              <a:rect b="b" l="l" r="r" t="t"/>
              <a:pathLst>
                <a:path extrusionOk="0" h="2851249" w="4210645">
                  <a:moveTo>
                    <a:pt x="24697" y="0"/>
                  </a:moveTo>
                  <a:lnTo>
                    <a:pt x="4185948" y="0"/>
                  </a:lnTo>
                  <a:cubicBezTo>
                    <a:pt x="4199588" y="0"/>
                    <a:pt x="4210645" y="11057"/>
                    <a:pt x="4210645" y="24697"/>
                  </a:cubicBezTo>
                  <a:lnTo>
                    <a:pt x="4210645" y="2826552"/>
                  </a:lnTo>
                  <a:cubicBezTo>
                    <a:pt x="4210645" y="2840192"/>
                    <a:pt x="4199588" y="2851249"/>
                    <a:pt x="4185948" y="2851249"/>
                  </a:cubicBezTo>
                  <a:lnTo>
                    <a:pt x="24697" y="2851249"/>
                  </a:lnTo>
                  <a:cubicBezTo>
                    <a:pt x="11057" y="2851249"/>
                    <a:pt x="0" y="2840192"/>
                    <a:pt x="0" y="2826552"/>
                  </a:cubicBezTo>
                  <a:lnTo>
                    <a:pt x="0" y="24697"/>
                  </a:lnTo>
                  <a:cubicBezTo>
                    <a:pt x="0" y="11057"/>
                    <a:pt x="11057" y="0"/>
                    <a:pt x="2469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5"/>
            <p:cNvSpPr txBox="1"/>
            <p:nvPr/>
          </p:nvSpPr>
          <p:spPr>
            <a:xfrm>
              <a:off x="0" y="-57150"/>
              <a:ext cx="4210645" cy="29083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-269877" lvl="1" marL="539754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AAD"/>
                </a:buClr>
                <a:buSzPts val="2500"/>
                <a:buFont typeface="Arial"/>
                <a:buChar char="•"/>
              </a:pPr>
              <a:r>
                <a:rPr b="1" i="0" lang="en-US" sz="2500" u="sng" cap="none" strike="noStrike">
                  <a:solidFill>
                    <a:srgbClr val="004AAD"/>
                  </a:solidFill>
                  <a:latin typeface="Arial"/>
                  <a:ea typeface="Arial"/>
                  <a:cs typeface="Arial"/>
                  <a:sym typeface="Arial"/>
                </a:rPr>
                <a:t>Το πρόβλημα:</a:t>
              </a:r>
              <a:endParaRPr/>
            </a:p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     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Θέλουμε να αναγνωρίσουμε μνημεία από εικόνες με ακρίβεια και αποδοτικότητα.</a:t>
              </a:r>
              <a:endParaRPr/>
            </a:p>
            <a:p>
              <a:pPr indent="-269877" lvl="1" marL="539754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AAD"/>
                </a:buClr>
                <a:buSzPts val="2500"/>
                <a:buFont typeface="Arial"/>
                <a:buChar char="•"/>
              </a:pPr>
              <a:r>
                <a:rPr b="1" i="0" lang="en-US" sz="2500" u="sng" cap="none" strike="noStrike">
                  <a:solidFill>
                    <a:srgbClr val="004AAD"/>
                  </a:solidFill>
                  <a:latin typeface="Arial"/>
                  <a:ea typeface="Arial"/>
                  <a:cs typeface="Arial"/>
                  <a:sym typeface="Arial"/>
                </a:rPr>
                <a:t>Οι στόχοι μας:</a:t>
              </a:r>
              <a:endParaRPr/>
            </a:p>
            <a:p>
              <a:pPr indent="-359836" lvl="2" marL="1079509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AutoNum type="alphaLcPeriod"/>
              </a:pP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Να χρησιμοποιήσουμε το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CLIP 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(ένα προεκπαιδευμένο μοντέλο) για την αναγνώριση.</a:t>
              </a:r>
              <a:endParaRPr/>
            </a:p>
            <a:p>
              <a:pPr indent="-359836" lvl="2" marL="1079509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AutoNum type="alphaLcPeriod"/>
              </a:pP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Να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δημιουργήσουμε 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ένα εύχρηστο dataset και να το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φιλτράρουμε 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σωστά.</a:t>
              </a:r>
              <a:endParaRPr/>
            </a:p>
            <a:p>
              <a:pPr indent="-359836" lvl="2" marL="1079509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AutoNum type="alphaLcPeriod"/>
              </a:pP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Να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σχεδιάσουμε 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και να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εκπαιδεύσουμε 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ένα ταξινομητή για συγκεκριμένα μνημεία.</a:t>
              </a:r>
              <a:endParaRPr/>
            </a:p>
            <a:p>
              <a:pPr indent="-359836" lvl="2" marL="1079509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AutoNum type="alphaLcPeriod"/>
              </a:pP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Να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αξιολογήσουμε 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το μοντέλο μας και να εξάγουμε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χρήσιμα 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συμπεράσματα.</a:t>
              </a:r>
              <a:endParaRPr/>
            </a:p>
            <a:p>
              <a:pPr indent="-269877" lvl="1" marL="539754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AAD"/>
                </a:buClr>
                <a:buSzPts val="2500"/>
                <a:buFont typeface="Arial"/>
                <a:buChar char="•"/>
              </a:pPr>
              <a:r>
                <a:rPr b="1" i="0" lang="en-US" sz="2500" u="sng" cap="none" strike="noStrike">
                  <a:solidFill>
                    <a:srgbClr val="004AAD"/>
                  </a:solidFill>
                  <a:latin typeface="Arial"/>
                  <a:ea typeface="Arial"/>
                  <a:cs typeface="Arial"/>
                  <a:sym typeface="Arial"/>
                </a:rPr>
                <a:t>Τι θα δούμε στην παρουσίαση:</a:t>
              </a:r>
              <a:endParaRPr/>
            </a:p>
            <a:p>
              <a:pPr indent="-269877" lvl="1" marL="539754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AutoNum type="arabicPeriod"/>
              </a:pP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Τα δεδομένα που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χρησιμοποιήσαμε 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και πώς τα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επεξεργαστήκαμε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/>
            </a:p>
            <a:p>
              <a:pPr indent="-269877" lvl="1" marL="539754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AutoNum type="arabicPeriod"/>
              </a:pP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Το μοντέλο CLIP, πώς το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προσαρμόσαμε 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και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πώς λειτουργεί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/>
            </a:p>
            <a:p>
              <a:pPr indent="-269877" lvl="1" marL="539754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AutoNum type="arabicPeriod"/>
              </a:pP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Τα αποτελέσματα της εκπαίδευσης: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πόσο καλά "μαθαίνει" το μοντέλο μας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/>
            </a:p>
            <a:p>
              <a:pPr indent="-269877" lvl="1" marL="539754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AutoNum type="arabicPeriod"/>
              </a:pP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Συμπεράσματα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τι πετύχαμε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και </a:t>
              </a:r>
              <a:r>
                <a:rPr b="1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τι μπορούμε να βελτιώσουμε</a:t>
              </a:r>
              <a:r>
                <a:rPr b="0" i="0" lang="en-US" sz="2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/>
            </a:p>
          </p:txBody>
        </p:sp>
      </p:grpSp>
      <p:sp>
        <p:nvSpPr>
          <p:cNvPr id="110" name="Google Shape;110;p15"/>
          <p:cNvSpPr txBox="1"/>
          <p:nvPr/>
        </p:nvSpPr>
        <p:spPr>
          <a:xfrm>
            <a:off x="788240" y="400883"/>
            <a:ext cx="16402965" cy="16088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4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Στόχοι Παρουσίασης</a:t>
            </a:r>
            <a:endParaRPr/>
          </a:p>
          <a:p>
            <a:pPr indent="0" lvl="0" marL="0" marR="0" rtl="0" algn="ctr">
              <a:lnSpc>
                <a:spcPct val="551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6504" u="none" cap="none" strike="noStrike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16" name="Google Shape;116;p16"/>
          <p:cNvSpPr/>
          <p:nvPr/>
        </p:nvSpPr>
        <p:spPr>
          <a:xfrm>
            <a:off x="10661057" y="2814284"/>
            <a:ext cx="7626943" cy="7626943"/>
          </a:xfrm>
          <a:custGeom>
            <a:rect b="b" l="l" r="r" t="t"/>
            <a:pathLst>
              <a:path extrusionOk="0" h="7626943" w="7626943">
                <a:moveTo>
                  <a:pt x="0" y="0"/>
                </a:moveTo>
                <a:lnTo>
                  <a:pt x="7626943" y="0"/>
                </a:lnTo>
                <a:lnTo>
                  <a:pt x="7626943" y="7626943"/>
                </a:lnTo>
                <a:lnTo>
                  <a:pt x="0" y="76269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17" name="Google Shape;117;p16"/>
          <p:cNvGrpSpPr/>
          <p:nvPr/>
        </p:nvGrpSpPr>
        <p:grpSpPr>
          <a:xfrm>
            <a:off x="893864" y="1630164"/>
            <a:ext cx="15562383" cy="8579397"/>
            <a:chOff x="0" y="-57150"/>
            <a:chExt cx="4098735" cy="2259594"/>
          </a:xfrm>
        </p:grpSpPr>
        <p:sp>
          <p:nvSpPr>
            <p:cNvPr id="118" name="Google Shape;118;p16"/>
            <p:cNvSpPr/>
            <p:nvPr/>
          </p:nvSpPr>
          <p:spPr>
            <a:xfrm>
              <a:off x="0" y="0"/>
              <a:ext cx="4098735" cy="2202444"/>
            </a:xfrm>
            <a:custGeom>
              <a:rect b="b" l="l" r="r" t="t"/>
              <a:pathLst>
                <a:path extrusionOk="0" h="2202444" w="4098735">
                  <a:moveTo>
                    <a:pt x="25371" y="0"/>
                  </a:moveTo>
                  <a:lnTo>
                    <a:pt x="4073363" y="0"/>
                  </a:lnTo>
                  <a:cubicBezTo>
                    <a:pt x="4080092" y="0"/>
                    <a:pt x="4086546" y="2673"/>
                    <a:pt x="4091304" y="7431"/>
                  </a:cubicBezTo>
                  <a:cubicBezTo>
                    <a:pt x="4096062" y="12189"/>
                    <a:pt x="4098735" y="18642"/>
                    <a:pt x="4098735" y="25371"/>
                  </a:cubicBezTo>
                  <a:lnTo>
                    <a:pt x="4098735" y="2177073"/>
                  </a:lnTo>
                  <a:cubicBezTo>
                    <a:pt x="4098735" y="2183802"/>
                    <a:pt x="4096062" y="2190255"/>
                    <a:pt x="4091304" y="2195013"/>
                  </a:cubicBezTo>
                  <a:cubicBezTo>
                    <a:pt x="4086546" y="2199771"/>
                    <a:pt x="4080092" y="2202444"/>
                    <a:pt x="4073363" y="2202444"/>
                  </a:cubicBezTo>
                  <a:lnTo>
                    <a:pt x="25371" y="2202444"/>
                  </a:lnTo>
                  <a:cubicBezTo>
                    <a:pt x="18642" y="2202444"/>
                    <a:pt x="12189" y="2199771"/>
                    <a:pt x="7431" y="2195013"/>
                  </a:cubicBezTo>
                  <a:cubicBezTo>
                    <a:pt x="2673" y="2190255"/>
                    <a:pt x="0" y="2183802"/>
                    <a:pt x="0" y="2177073"/>
                  </a:cubicBezTo>
                  <a:lnTo>
                    <a:pt x="0" y="25371"/>
                  </a:lnTo>
                  <a:cubicBezTo>
                    <a:pt x="0" y="18642"/>
                    <a:pt x="2673" y="12189"/>
                    <a:pt x="7431" y="7431"/>
                  </a:cubicBezTo>
                  <a:cubicBezTo>
                    <a:pt x="12189" y="2673"/>
                    <a:pt x="18642" y="0"/>
                    <a:pt x="253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6"/>
            <p:cNvSpPr txBox="1"/>
            <p:nvPr/>
          </p:nvSpPr>
          <p:spPr>
            <a:xfrm>
              <a:off x="0" y="-57150"/>
              <a:ext cx="4098735" cy="22595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-280668" lvl="1" marL="561336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5E17EB"/>
                </a:buClr>
                <a:buSzPts val="2599"/>
                <a:buFont typeface="Arial"/>
                <a:buChar char="•"/>
              </a:pPr>
              <a:r>
                <a:rPr b="1" i="0" lang="en-US" sz="2599" u="sng" cap="none" strike="noStrike">
                  <a:solidFill>
                    <a:srgbClr val="5E17EB"/>
                  </a:solidFill>
                  <a:latin typeface="Arial"/>
                  <a:ea typeface="Arial"/>
                  <a:cs typeface="Arial"/>
                  <a:sym typeface="Arial"/>
                </a:rPr>
                <a:t>Το πρόβλημα:</a:t>
              </a:r>
              <a:endParaRPr/>
            </a:p>
            <a:p>
              <a:pPr indent="0" lvl="0" marL="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Πώς μπορούμε να αναγνωρίσουμε αυτόματα μνημεία από φωτογραφίες;</a:t>
              </a:r>
              <a:endParaRPr/>
            </a:p>
            <a:p>
              <a:pPr indent="-393636" lvl="0" marL="45720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Char char="●"/>
              </a:pPr>
              <a:r>
                <a:rPr b="0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Οι φωτογραφίες από τουρίστες ή ιστορικά αρχεία περιλαμβάνουν χιλιάδες μνημεία.</a:t>
              </a:r>
              <a:endParaRPr/>
            </a:p>
            <a:p>
              <a:pPr indent="-393636" lvl="0" marL="45720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Char char="●"/>
              </a:pPr>
              <a:r>
                <a:rPr b="0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Χρειάζεται ένα αξιόπιστο εργαλείο για την ταυτοποίηση, τη μελέτη ή ακόμα και την προώθηση τουριστικών προορισμών.</a:t>
              </a:r>
              <a:endParaRPr/>
            </a:p>
            <a:p>
              <a:pPr indent="0" lvl="0" marL="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Γιατί είναι σημαντικό:</a:t>
              </a:r>
              <a:endParaRPr/>
            </a:p>
            <a:p>
              <a:pPr indent="-393636" lvl="0" marL="45720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Char char="●"/>
              </a:pPr>
              <a:r>
                <a:rPr b="1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Εξοικονόμηση χρόνου:</a:t>
              </a:r>
              <a:r>
                <a:rPr b="0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Χειροκίνητη αναγνώριση είναι χρονοβόρα και δύσκολη.</a:t>
              </a:r>
              <a:endParaRPr/>
            </a:p>
            <a:p>
              <a:pPr indent="-393636" lvl="0" marL="45720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Char char="●"/>
              </a:pPr>
              <a:r>
                <a:rPr b="1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Πρακτική εφαρμογή:</a:t>
              </a:r>
              <a:r>
                <a:rPr b="0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Στον τουρισμό, την εκπαίδευση, τη διατήρηση πολιτιστικής κληρονομιάς.</a:t>
              </a:r>
              <a:endParaRPr/>
            </a:p>
            <a:p>
              <a:pPr indent="0" lvl="0" marL="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Οι στόχοι μας:</a:t>
              </a:r>
              <a:endParaRPr/>
            </a:p>
            <a:p>
              <a:pPr indent="-393636" lvl="0" marL="45720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Char char="●"/>
              </a:pPr>
              <a:r>
                <a:rPr b="1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Ακριβής αναγνώριση:</a:t>
              </a:r>
              <a:r>
                <a:rPr b="0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Δημιουργία ενός μοντέλου που "</a:t>
              </a:r>
              <a:r>
                <a:rPr b="1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μαθαίνει</a:t>
              </a:r>
              <a:r>
                <a:rPr b="0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" να αναγνωρίζει μνημεία με υψηλή ακρίβεια.</a:t>
              </a:r>
              <a:endParaRPr/>
            </a:p>
            <a:p>
              <a:pPr indent="-393636" lvl="0" marL="45720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Char char="●"/>
              </a:pPr>
              <a:r>
                <a:rPr b="1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Εύχρηστο UI(U</a:t>
              </a:r>
              <a:r>
                <a:rPr b="1" lang="en-US" sz="2599"/>
                <a:t>ser Interface</a:t>
              </a:r>
              <a:r>
                <a:rPr b="1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):</a:t>
              </a:r>
              <a:r>
                <a:rPr b="0" i="0" lang="en-US" sz="25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Μια απλή εφαρμογή όπου ο χρήστης ανεβάζει φωτογραφία και βλέπει τις προβλέψεις.</a:t>
              </a:r>
              <a:endParaRPr/>
            </a:p>
            <a:p>
              <a:pPr indent="0" lvl="0" marL="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" name="Google Shape;120;p16"/>
          <p:cNvSpPr/>
          <p:nvPr/>
        </p:nvSpPr>
        <p:spPr>
          <a:xfrm>
            <a:off x="15244896" y="148292"/>
            <a:ext cx="1098511" cy="1098511"/>
          </a:xfrm>
          <a:custGeom>
            <a:rect b="b" l="l" r="r" t="t"/>
            <a:pathLst>
              <a:path extrusionOk="0" h="1098511" w="1098511">
                <a:moveTo>
                  <a:pt x="0" y="0"/>
                </a:moveTo>
                <a:lnTo>
                  <a:pt x="1098511" y="0"/>
                </a:lnTo>
                <a:lnTo>
                  <a:pt x="1098511" y="1098511"/>
                </a:lnTo>
                <a:lnTo>
                  <a:pt x="0" y="10985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p16"/>
          <p:cNvSpPr txBox="1"/>
          <p:nvPr/>
        </p:nvSpPr>
        <p:spPr>
          <a:xfrm>
            <a:off x="893864" y="-171450"/>
            <a:ext cx="16365436" cy="1566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5E17EB"/>
                </a:solidFill>
                <a:latin typeface="Arial"/>
                <a:ea typeface="Arial"/>
                <a:cs typeface="Arial"/>
                <a:sym typeface="Arial"/>
              </a:rPr>
              <a:t>Πρόβλημα &amp; Στόχοι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27" name="Google Shape;127;p17"/>
          <p:cNvSpPr/>
          <p:nvPr/>
        </p:nvSpPr>
        <p:spPr>
          <a:xfrm>
            <a:off x="14302372" y="198138"/>
            <a:ext cx="1078555" cy="1078555"/>
          </a:xfrm>
          <a:custGeom>
            <a:rect b="b" l="l" r="r" t="t"/>
            <a:pathLst>
              <a:path extrusionOk="0" h="1078555" w="1078555">
                <a:moveTo>
                  <a:pt x="0" y="0"/>
                </a:moveTo>
                <a:lnTo>
                  <a:pt x="1078555" y="0"/>
                </a:lnTo>
                <a:lnTo>
                  <a:pt x="1078555" y="1078556"/>
                </a:lnTo>
                <a:lnTo>
                  <a:pt x="0" y="10785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8" name="Google Shape;128;p17"/>
          <p:cNvSpPr/>
          <p:nvPr/>
        </p:nvSpPr>
        <p:spPr>
          <a:xfrm>
            <a:off x="9950124" y="2449836"/>
            <a:ext cx="8244598" cy="4015696"/>
          </a:xfrm>
          <a:custGeom>
            <a:rect b="b" l="l" r="r" t="t"/>
            <a:pathLst>
              <a:path extrusionOk="0" h="4015696" w="8244598">
                <a:moveTo>
                  <a:pt x="0" y="0"/>
                </a:moveTo>
                <a:lnTo>
                  <a:pt x="8244598" y="0"/>
                </a:lnTo>
                <a:lnTo>
                  <a:pt x="8244598" y="4015696"/>
                </a:lnTo>
                <a:lnTo>
                  <a:pt x="0" y="40156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80000"/>
            </a:blip>
            <a:stretch>
              <a:fillRect b="-42" l="0" r="0" t="-43"/>
            </a:stretch>
          </a:blipFill>
          <a:ln cap="sq" cmpd="sng" w="38100">
            <a:solidFill>
              <a:srgbClr val="000000">
                <a:alpha val="80000"/>
              </a:srgbClr>
            </a:solidFill>
            <a:prstDash val="lgDash"/>
            <a:miter lim="8000"/>
            <a:headEnd len="sm" w="sm" type="none"/>
            <a:tailEnd len="sm" w="sm" type="none"/>
          </a:ln>
        </p:spPr>
      </p:sp>
      <p:sp>
        <p:nvSpPr>
          <p:cNvPr id="129" name="Google Shape;129;p17"/>
          <p:cNvSpPr txBox="1"/>
          <p:nvPr/>
        </p:nvSpPr>
        <p:spPr>
          <a:xfrm>
            <a:off x="693175" y="1440600"/>
            <a:ext cx="8970000" cy="80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FFDE59"/>
                </a:solidFill>
                <a:latin typeface="Arial"/>
                <a:ea typeface="Arial"/>
                <a:cs typeface="Arial"/>
                <a:sym typeface="Arial"/>
              </a:rPr>
              <a:t>Πηγή των δεδομένων:</a:t>
            </a:r>
            <a:endParaRPr sz="2500"/>
          </a:p>
          <a:p>
            <a:pPr indent="-293628" lvl="1" marL="655074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Χρησιμοποιήσαμε το </a:t>
            </a:r>
            <a:r>
              <a:rPr b="1" i="0" lang="en-US" sz="2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Google Landmarks Dataset v2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ένα τεράστιο δημόσιο dataset με εκατομμύρια εικόνες από μνημεία.</a:t>
            </a:r>
            <a:endParaRPr sz="2500"/>
          </a:p>
          <a:p>
            <a:pPr indent="0" lvl="0" marL="0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Μέγεθος αρχικού dataset:</a:t>
            </a:r>
            <a:endParaRPr sz="2500"/>
          </a:p>
          <a:p>
            <a:pPr indent="-293628" lvl="1" marL="655074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Εκατομμύρια εικόνες (~5 εκατομμύρια).</a:t>
            </a:r>
            <a:endParaRPr sz="2500"/>
          </a:p>
          <a:p>
            <a:pPr indent="-293628" lvl="1" marL="655074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Χιλιάδες κατηγορίες μνημείων (~200k).</a:t>
            </a:r>
            <a:endParaRPr sz="2500"/>
          </a:p>
          <a:p>
            <a:pPr indent="0" lvl="0" marL="0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Το πρόβλημα:</a:t>
            </a:r>
            <a:endParaRPr sz="2500"/>
          </a:p>
          <a:p>
            <a:pPr indent="0" lvl="0" marL="0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Το dataset ήταν πολύ μεγάλο για την υποδομή μας. </a:t>
            </a:r>
            <a:endParaRPr sz="2500"/>
          </a:p>
          <a:p>
            <a:pPr indent="0" lvl="0" marL="0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Έτσι:</a:t>
            </a:r>
            <a:endParaRPr sz="2500"/>
          </a:p>
          <a:p>
            <a:pPr indent="-402807" lvl="2" marL="1310148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⚬"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Επιλέξαμε υποσύνολο των δεδομένων </a:t>
            </a: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(Train: 20/500, Test: 2/20, Index: 3/100)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500"/>
          </a:p>
          <a:p>
            <a:pPr indent="-402807" lvl="2" marL="1310148" marR="0" rtl="0" algn="l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⚬"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Εφαρμόσαμε φιλτράρισμα, </a:t>
            </a: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αποκλείοντας σπάνιες κλάσεις ή κατεστραμμένες εικόνες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500"/>
          </a:p>
          <a:p>
            <a:pPr indent="0" lvl="0" marL="0" marR="0" rtl="0" algn="ctr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3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7"/>
          <p:cNvSpPr txBox="1"/>
          <p:nvPr/>
        </p:nvSpPr>
        <p:spPr>
          <a:xfrm>
            <a:off x="693183" y="-45851"/>
            <a:ext cx="13668852" cy="1566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FFDE59"/>
                </a:solidFill>
                <a:latin typeface="Arial"/>
                <a:ea typeface="Arial"/>
                <a:cs typeface="Arial"/>
                <a:sym typeface="Arial"/>
              </a:rPr>
              <a:t>Περιγραφή του Dataset</a:t>
            </a:r>
            <a:endParaRPr/>
          </a:p>
        </p:txBody>
      </p:sp>
      <p:sp>
        <p:nvSpPr>
          <p:cNvPr id="131" name="Google Shape;131;p17"/>
          <p:cNvSpPr txBox="1"/>
          <p:nvPr/>
        </p:nvSpPr>
        <p:spPr>
          <a:xfrm>
            <a:off x="10840283" y="6613848"/>
            <a:ext cx="6137264" cy="3202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95" u="none" cap="none" strike="noStrike">
                <a:solidFill>
                  <a:srgbClr val="FFDE59"/>
                </a:solidFill>
                <a:latin typeface="Arial"/>
                <a:ea typeface="Arial"/>
                <a:cs typeface="Arial"/>
                <a:sym typeface="Arial"/>
              </a:rPr>
              <a:t>Φιλτράρισμα Δεδομένων:</a:t>
            </a:r>
            <a:endParaRPr/>
          </a:p>
          <a:p>
            <a:pPr indent="-247799" lvl="1" marL="495599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5"/>
              <a:buFont typeface="Arial"/>
              <a:buAutoNum type="arabicPeriod"/>
            </a:pPr>
            <a:r>
              <a:rPr b="1" i="0" lang="en-US" sz="229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Αρχικά δεδομένα:</a:t>
            </a:r>
            <a:endParaRPr/>
          </a:p>
          <a:p>
            <a:pPr indent="-330399" lvl="2" marL="991198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5"/>
              <a:buFont typeface="Arial"/>
              <a:buChar char="⚬"/>
            </a:pPr>
            <a:r>
              <a:rPr b="1" i="0" lang="en-US" sz="229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Κατηγορίες: </a:t>
            </a:r>
            <a:r>
              <a:rPr b="1" i="0" lang="en-US" sz="2295" u="none" cap="none" strike="noStrike">
                <a:solidFill>
                  <a:srgbClr val="FFDE59"/>
                </a:solidFill>
                <a:latin typeface="Arial"/>
                <a:ea typeface="Arial"/>
                <a:cs typeface="Arial"/>
                <a:sym typeface="Arial"/>
              </a:rPr>
              <a:t>~200k</a:t>
            </a:r>
            <a:endParaRPr/>
          </a:p>
          <a:p>
            <a:pPr indent="-330399" lvl="2" marL="991198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5"/>
              <a:buFont typeface="Arial"/>
              <a:buChar char="⚬"/>
            </a:pPr>
            <a:r>
              <a:rPr b="1" i="0" lang="en-US" sz="229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Εικόνες: </a:t>
            </a:r>
            <a:r>
              <a:rPr b="1" i="0" lang="en-US" sz="2295" u="none" cap="none" strike="noStrike">
                <a:solidFill>
                  <a:srgbClr val="FFDE59"/>
                </a:solidFill>
                <a:latin typeface="Arial"/>
                <a:ea typeface="Arial"/>
                <a:cs typeface="Arial"/>
                <a:sym typeface="Arial"/>
              </a:rPr>
              <a:t>~5M</a:t>
            </a:r>
            <a:endParaRPr/>
          </a:p>
          <a:p>
            <a:pPr indent="-247799" lvl="1" marL="495599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5"/>
              <a:buFont typeface="Arial"/>
              <a:buAutoNum type="arabicPeriod"/>
            </a:pPr>
            <a:r>
              <a:rPr b="1" i="0" lang="en-US" sz="229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Μετά το φιλτράρισμα:</a:t>
            </a:r>
            <a:endParaRPr/>
          </a:p>
          <a:p>
            <a:pPr indent="-330399" lvl="2" marL="991198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5"/>
              <a:buFont typeface="Arial"/>
              <a:buChar char="⚬"/>
            </a:pPr>
            <a:r>
              <a:rPr b="1" i="0" lang="en-US" sz="229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Κατηγορίες: </a:t>
            </a:r>
            <a:r>
              <a:rPr b="1" i="0" lang="en-US" sz="2295" u="none" cap="none" strike="noStrike">
                <a:solidFill>
                  <a:srgbClr val="FFDE59"/>
                </a:solidFill>
                <a:latin typeface="Arial"/>
                <a:ea typeface="Arial"/>
                <a:cs typeface="Arial"/>
                <a:sym typeface="Arial"/>
              </a:rPr>
              <a:t>1434</a:t>
            </a:r>
            <a:endParaRPr/>
          </a:p>
          <a:p>
            <a:pPr indent="-330399" lvl="2" marL="991198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5"/>
              <a:buFont typeface="Arial"/>
              <a:buChar char="⚬"/>
            </a:pPr>
            <a:r>
              <a:rPr b="1" i="0" lang="en-US" sz="229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Εικόνες: </a:t>
            </a:r>
            <a:r>
              <a:rPr b="1" i="0" lang="en-US" sz="2295" u="none" cap="none" strike="noStrike">
                <a:solidFill>
                  <a:srgbClr val="FFDE59"/>
                </a:solidFill>
                <a:latin typeface="Arial"/>
                <a:ea typeface="Arial"/>
                <a:cs typeface="Arial"/>
                <a:sym typeface="Arial"/>
              </a:rPr>
              <a:t>23,865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295" u="none" cap="none" strike="noStrike">
              <a:solidFill>
                <a:srgbClr val="FFDE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37" name="Google Shape;137;p18"/>
          <p:cNvSpPr txBox="1"/>
          <p:nvPr/>
        </p:nvSpPr>
        <p:spPr>
          <a:xfrm>
            <a:off x="3651846" y="-758679"/>
            <a:ext cx="10963357" cy="28156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3905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21" u="none" cap="none" strike="noStrike">
                <a:solidFill>
                  <a:srgbClr val="CB6CE6"/>
                </a:solidFill>
                <a:latin typeface="Arial"/>
                <a:ea typeface="Arial"/>
                <a:cs typeface="Arial"/>
                <a:sym typeface="Arial"/>
              </a:rPr>
              <a:t>Μοντέλο CLIP</a:t>
            </a:r>
            <a:endParaRPr/>
          </a:p>
          <a:p>
            <a:pPr indent="0" lvl="0" marL="0" marR="0" rtl="0" algn="ctr">
              <a:lnSpc>
                <a:spcPct val="1167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6021" u="none" cap="none" strike="noStrike">
              <a:solidFill>
                <a:srgbClr val="CB6CE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8"/>
          <p:cNvSpPr txBox="1"/>
          <p:nvPr/>
        </p:nvSpPr>
        <p:spPr>
          <a:xfrm>
            <a:off x="826239" y="1228957"/>
            <a:ext cx="17461800" cy="84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Τι είναι το CLIP;</a:t>
            </a:r>
            <a:endParaRPr sz="2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CB6CE6"/>
                </a:solidFill>
                <a:latin typeface="Arial"/>
                <a:ea typeface="Arial"/>
                <a:cs typeface="Arial"/>
                <a:sym typeface="Arial"/>
              </a:rPr>
              <a:t>Το CLIP (Contrastive Language-Image Pretraining) είναι ένα ισχυρό μοντέλο από την OpenAI:</a:t>
            </a:r>
            <a:endParaRPr sz="2500"/>
          </a:p>
          <a:p>
            <a:pPr indent="-29210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Μαθαίνει συνδέσεις μεταξύ κειμένου και εικόνων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(text-image embeddings).</a:t>
            </a:r>
            <a:endParaRPr sz="2500"/>
          </a:p>
          <a:p>
            <a:pPr indent="-29210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Εφαρμογές: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Εύρεση εικόνων που ταιριάζουν με περιγραφές, κατηγοριοποίηση χωρίς πολλά δεδομένα.</a:t>
            </a:r>
            <a:endParaRPr sz="2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Γιατί το επιλέξαμε;</a:t>
            </a:r>
            <a:endParaRPr sz="2500"/>
          </a:p>
          <a:p>
            <a:pPr indent="-29210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Είναι προεκπαιδευμένο σε τεράστια δεδομένα, επομένως </a:t>
            </a: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απαιτείται λιγότερη προσαρμογή (fine-tuning)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500"/>
          </a:p>
          <a:p>
            <a:pPr indent="-29210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Μπορεί να αναγνωρίζει </a:t>
            </a: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σύνθετες σχέσεις μεταξύ κειμένου και εικόνας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" u="none" cap="none" strike="noStrike">
                <a:solidFill>
                  <a:srgbClr val="CB6CE6"/>
                </a:solidFill>
                <a:latin typeface="Arial"/>
                <a:ea typeface="Arial"/>
                <a:cs typeface="Arial"/>
                <a:sym typeface="Arial"/>
              </a:rPr>
              <a:t>Προσαρμογή του CLIP για το Project μας:</a:t>
            </a:r>
            <a:endParaRPr sz="2500"/>
          </a:p>
          <a:p>
            <a:pPr indent="-29210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Το CLIP χρησιμοποιείται </a:t>
            </a: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ως backbone για εξαγωγή χαρακτηριστικών από εικόνες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500"/>
          </a:p>
          <a:p>
            <a:pPr indent="-29210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Προσθέσαμε ένα </a:t>
            </a: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Linear Classifier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για ταξινόμηση εικόνων σε </a:t>
            </a: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1434 κατηγορίες (landmarks)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500"/>
          </a:p>
          <a:p>
            <a:pPr indent="-29210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Αρχιτεκτονική Linear Classifier:</a:t>
            </a:r>
            <a:endParaRPr sz="2500"/>
          </a:p>
          <a:p>
            <a:pPr indent="-400050" lvl="2" marL="1295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⚬"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Input: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Χαρακτηριστικά από το CLIP </a:t>
            </a:r>
            <a:r>
              <a:rPr b="0" i="0" lang="en-US" sz="2500" u="none" cap="none" strike="noStrike">
                <a:solidFill>
                  <a:srgbClr val="CB6CE6"/>
                </a:solidFill>
                <a:latin typeface="Arial"/>
                <a:ea typeface="Arial"/>
                <a:cs typeface="Arial"/>
                <a:sym typeface="Arial"/>
              </a:rPr>
              <a:t>(512 διαστάσεις)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500"/>
          </a:p>
          <a:p>
            <a:pPr indent="-400050" lvl="2" marL="1295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⚬"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Output: </a:t>
            </a:r>
            <a:r>
              <a:rPr b="0" i="0" lang="en-US" sz="2500" u="none" cap="none" strike="noStrike">
                <a:solidFill>
                  <a:srgbClr val="CB6CE6"/>
                </a:solidFill>
                <a:latin typeface="Arial"/>
                <a:ea typeface="Arial"/>
                <a:cs typeface="Arial"/>
                <a:sym typeface="Arial"/>
              </a:rPr>
              <a:t>1434 κατηγορίες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500"/>
          </a:p>
          <a:p>
            <a:pPr indent="-400050" lvl="2" marL="1295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⚬"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Dropout για μείωση overfitting</a:t>
            </a:r>
            <a:r>
              <a:rPr b="0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5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8"/>
          <p:cNvSpPr txBox="1"/>
          <p:nvPr/>
        </p:nvSpPr>
        <p:spPr>
          <a:xfrm>
            <a:off x="11774650" y="117523"/>
            <a:ext cx="1604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🤖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45" name="Google Shape;145;p19"/>
          <p:cNvSpPr txBox="1"/>
          <p:nvPr/>
        </p:nvSpPr>
        <p:spPr>
          <a:xfrm>
            <a:off x="0" y="3042094"/>
            <a:ext cx="18288000" cy="563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14071" lvl="1" marL="628141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9"/>
              <a:buFont typeface="Arial"/>
              <a:buAutoNum type="arabicPeriod"/>
            </a:pPr>
            <a:r>
              <a:rPr b="1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Χρησιμοποιούμε το CLIP: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Παίρνουμε το προεκπαιδευμένο μοντέλο </a:t>
            </a:r>
            <a:r>
              <a:rPr b="1" i="0" lang="en-US" sz="2909" u="none" cap="none" strike="noStrike">
                <a:solidFill>
                  <a:srgbClr val="2687BE"/>
                </a:solidFill>
                <a:latin typeface="Arial"/>
                <a:ea typeface="Arial"/>
                <a:cs typeface="Arial"/>
                <a:sym typeface="Arial"/>
              </a:rPr>
              <a:t>CLIP (ViT-B/32)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για να εξάγουμε χαρακτηριστικά από εικόνες.</a:t>
            </a:r>
            <a:endParaRPr/>
          </a:p>
          <a:p>
            <a:pPr indent="-314071" lvl="1" marL="628141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9"/>
              <a:buFont typeface="Arial"/>
              <a:buAutoNum type="arabicPeriod"/>
            </a:pPr>
            <a:r>
              <a:rPr b="1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Προσθέτουμε έναν Linear Classifier: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Αυτός ο ταξινομητής αναλαμβάνει να προβλέψει σε ποια </a:t>
            </a:r>
            <a:r>
              <a:rPr b="1" i="0" lang="en-US" sz="2909" u="none" cap="none" strike="noStrike">
                <a:solidFill>
                  <a:srgbClr val="2687BE"/>
                </a:solidFill>
                <a:latin typeface="Arial"/>
                <a:ea typeface="Arial"/>
                <a:cs typeface="Arial"/>
                <a:sym typeface="Arial"/>
              </a:rPr>
              <a:t>κατηγορία ανήκει κάθε εικόνα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314071" lvl="1" marL="628141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9"/>
              <a:buFont typeface="Arial"/>
              <a:buAutoNum type="arabicPeriod"/>
            </a:pPr>
            <a:r>
              <a:rPr b="1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Χωρίζουμε τα δεδομένα: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Δημιουργούμε σύνολα </a:t>
            </a:r>
            <a:r>
              <a:rPr b="1" i="0" lang="en-US" sz="2909" u="none" cap="none" strike="noStrike">
                <a:solidFill>
                  <a:srgbClr val="2687BE"/>
                </a:solidFill>
                <a:latin typeface="Arial"/>
                <a:ea typeface="Arial"/>
                <a:cs typeface="Arial"/>
                <a:sym typeface="Arial"/>
              </a:rPr>
              <a:t>εκπαίδευσης (80%)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και </a:t>
            </a:r>
            <a:r>
              <a:rPr b="1" i="0" lang="en-US" sz="2909" u="none" cap="none" strike="noStrike">
                <a:solidFill>
                  <a:srgbClr val="2687BE"/>
                </a:solidFill>
                <a:latin typeface="Arial"/>
                <a:ea typeface="Arial"/>
                <a:cs typeface="Arial"/>
                <a:sym typeface="Arial"/>
              </a:rPr>
              <a:t>επικύρωσης (20%)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για αξιόπιστα αποτελέσματα.</a:t>
            </a:r>
            <a:endParaRPr/>
          </a:p>
          <a:p>
            <a:pPr indent="-314071" lvl="1" marL="628141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9"/>
              <a:buFont typeface="Arial"/>
              <a:buAutoNum type="arabicPeriod"/>
            </a:pPr>
            <a:r>
              <a:rPr b="1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Εφαρμόζουμε τεχνικές σταθερότητας:</a:t>
            </a:r>
            <a:endParaRPr/>
          </a:p>
          <a:p>
            <a:pPr indent="-314071" lvl="1" marL="628141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9"/>
              <a:buFont typeface="Arial"/>
              <a:buAutoNum type="arabicPeriod"/>
            </a:pPr>
            <a:r>
              <a:rPr b="1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Gradient Clipping: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Περιορίζει τις τιμές των gradients για να αποφύγουμε εκρήξεις κατά την εκπαίδευση.</a:t>
            </a:r>
            <a:endParaRPr/>
          </a:p>
          <a:p>
            <a:pPr indent="-314071" lvl="1" marL="628141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9"/>
              <a:buFont typeface="Arial"/>
              <a:buAutoNum type="arabicPeriod"/>
            </a:pPr>
            <a:r>
              <a:rPr b="1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Loss Function: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Χρησιμοποιούμε </a:t>
            </a:r>
            <a:r>
              <a:rPr b="1" i="0" lang="en-US" sz="2909" u="none" cap="none" strike="noStrike">
                <a:solidFill>
                  <a:srgbClr val="2687BE"/>
                </a:solidFill>
                <a:latin typeface="Arial"/>
                <a:ea typeface="Arial"/>
                <a:cs typeface="Arial"/>
                <a:sym typeface="Arial"/>
              </a:rPr>
              <a:t>CrossEntropyLoss </a:t>
            </a:r>
            <a:r>
              <a:rPr b="0" i="0" lang="en-US" sz="290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για να μετρήσουμε πόσο σωστά προβλέπει το μοντέλο.</a:t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3880195" y="8691861"/>
            <a:ext cx="10387921" cy="1132879"/>
          </a:xfrm>
          <a:custGeom>
            <a:rect b="b" l="l" r="r" t="t"/>
            <a:pathLst>
              <a:path extrusionOk="0" h="1132879" w="10387921">
                <a:moveTo>
                  <a:pt x="0" y="0"/>
                </a:moveTo>
                <a:lnTo>
                  <a:pt x="10387921" y="0"/>
                </a:lnTo>
                <a:lnTo>
                  <a:pt x="10387921" y="1132878"/>
                </a:lnTo>
                <a:lnTo>
                  <a:pt x="0" y="11328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19"/>
          <p:cNvSpPr txBox="1"/>
          <p:nvPr/>
        </p:nvSpPr>
        <p:spPr>
          <a:xfrm>
            <a:off x="2815193" y="73882"/>
            <a:ext cx="12657613" cy="1566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200" u="none" cap="none" strike="noStrike">
                <a:solidFill>
                  <a:srgbClr val="2687BE"/>
                </a:solidFill>
                <a:latin typeface="Arial"/>
                <a:ea typeface="Arial"/>
                <a:cs typeface="Arial"/>
                <a:sym typeface="Arial"/>
              </a:rPr>
              <a:t>Υλοποίηση Μοντέλου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53" name="Google Shape;153;p20"/>
          <p:cNvSpPr txBox="1"/>
          <p:nvPr/>
        </p:nvSpPr>
        <p:spPr>
          <a:xfrm>
            <a:off x="173614" y="1245820"/>
            <a:ext cx="11030203" cy="8324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Διαδικασία Εκπαίδευσης:</a:t>
            </a:r>
            <a:endParaRPr/>
          </a:p>
          <a:p>
            <a:pPr indent="-215902" lvl="1" marL="4318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Χωρίσαμε τα δεδομένα σε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Training (80%)</a:t>
            </a: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και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Validation (20%)</a:t>
            </a: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15902" lvl="1" marL="4318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Χρησιμοποιήσαμε: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⚬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Batch size: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32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⚬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Αριθμός εποχών: 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Μέχρι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26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(με early stopping αν </a:t>
            </a:r>
            <a:r>
              <a:rPr b="0" i="0" lang="en-US" sz="2000" u="sng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δεν βελτιώνεται το validation loss</a:t>
            </a:r>
            <a:r>
              <a:rPr b="0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⚬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Loss Function: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CrossEntropyLoss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(για πολυκατηγορική ταξινόμηση).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⚬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Optimizer: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Adam</a:t>
            </a:r>
            <a:r>
              <a:rPr b="0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 (με learning rate 0.0001)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⚬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Gradient Clipping: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Εφαρμόσαμε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σταθερότητα στο training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15902" lvl="1" marL="4318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Learning Curves: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⚬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Loss: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Σταθερή μείωση του training και validation loss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Στο τέλος (epoch 26), το validation loss έφτασε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0.0618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15902" lvl="1" marL="4318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Accuracy: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⚬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Top-1 Accuracy: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Έφτασε το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98.58%</a:t>
            </a: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στο validation set.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⚬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Top-5 Accuracy: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Έφτασε το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99.85%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δείχνοντας τη δυνατότητα του μοντέλου να βρει τη σωστή κατηγορία στις top επιλογές.</a:t>
            </a:r>
            <a:endParaRPr/>
          </a:p>
          <a:p>
            <a:pPr indent="-215902" lvl="1" marL="431805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Σχόλια: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Το μοντέλο παρουσίασε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συνεχή βελτίωση και σταθεροποίηση στις τελευταίες εποχές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5757"/>
              </a:buClr>
              <a:buSzPts val="2000"/>
              <a:buFont typeface="Arial"/>
              <a:buChar char="⚬"/>
            </a:pPr>
            <a:r>
              <a:rPr b="0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Μετά από 26 εποχές, η περαιτέρω εκπαίδευση δεν προσέφερε σημαντική βελτίωση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287870" lvl="2" marL="86361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⚬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Σταματήσαμε την εκπαίδευση λόγω περιορισμών στο Colab runtime </a:t>
            </a:r>
            <a:r>
              <a:rPr b="1" i="0" lang="en-US" sz="20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(2.5+ ώρες😢)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marR="0" rtl="0" algn="l">
              <a:lnSpc>
                <a:spcPct val="209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9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0"/>
          <p:cNvSpPr/>
          <p:nvPr/>
        </p:nvSpPr>
        <p:spPr>
          <a:xfrm>
            <a:off x="11827405" y="1192834"/>
            <a:ext cx="5271346" cy="4549212"/>
          </a:xfrm>
          <a:custGeom>
            <a:rect b="b" l="l" r="r" t="t"/>
            <a:pathLst>
              <a:path extrusionOk="0" h="4549212" w="5271346">
                <a:moveTo>
                  <a:pt x="0" y="0"/>
                </a:moveTo>
                <a:lnTo>
                  <a:pt x="5271346" y="0"/>
                </a:lnTo>
                <a:lnTo>
                  <a:pt x="5271346" y="4549212"/>
                </a:lnTo>
                <a:lnTo>
                  <a:pt x="0" y="45492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-3044" t="0"/>
            </a:stretch>
          </a:blipFill>
          <a:ln>
            <a:noFill/>
          </a:ln>
        </p:spPr>
      </p:sp>
      <p:sp>
        <p:nvSpPr>
          <p:cNvPr id="155" name="Google Shape;155;p20"/>
          <p:cNvSpPr/>
          <p:nvPr/>
        </p:nvSpPr>
        <p:spPr>
          <a:xfrm>
            <a:off x="11827405" y="5742046"/>
            <a:ext cx="5271346" cy="4315914"/>
          </a:xfrm>
          <a:custGeom>
            <a:rect b="b" l="l" r="r" t="t"/>
            <a:pathLst>
              <a:path extrusionOk="0" h="4315914" w="5271346">
                <a:moveTo>
                  <a:pt x="0" y="0"/>
                </a:moveTo>
                <a:lnTo>
                  <a:pt x="5271346" y="0"/>
                </a:lnTo>
                <a:lnTo>
                  <a:pt x="5271346" y="4315914"/>
                </a:lnTo>
                <a:lnTo>
                  <a:pt x="0" y="43159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6" name="Google Shape;156;p20"/>
          <p:cNvSpPr txBox="1"/>
          <p:nvPr/>
        </p:nvSpPr>
        <p:spPr>
          <a:xfrm>
            <a:off x="1886029" y="81596"/>
            <a:ext cx="14515942" cy="11112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500" u="none" cap="none" strike="noStrike">
                <a:solidFill>
                  <a:srgbClr val="FF5757"/>
                </a:solidFill>
                <a:latin typeface="Arial"/>
                <a:ea typeface="Arial"/>
                <a:cs typeface="Arial"/>
                <a:sym typeface="Arial"/>
              </a:rPr>
              <a:t>Πώς εκπαιδεύσαμε το μοντέλο μας;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/>
          <p:nvPr/>
        </p:nvSpPr>
        <p:spPr>
          <a:xfrm rot="-5400000">
            <a:off x="4000500" y="-4000500"/>
            <a:ext cx="10287000" cy="18288000"/>
          </a:xfrm>
          <a:custGeom>
            <a:rect b="b" l="l" r="r" t="t"/>
            <a:pathLst>
              <a:path extrusionOk="0"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745" l="-71863" r="-74151" t="-3629"/>
            </a:stretch>
          </a:blipFill>
          <a:ln>
            <a:noFill/>
          </a:ln>
        </p:spPr>
      </p:sp>
      <p:sp>
        <p:nvSpPr>
          <p:cNvPr id="162" name="Google Shape;162;p21"/>
          <p:cNvSpPr txBox="1"/>
          <p:nvPr/>
        </p:nvSpPr>
        <p:spPr>
          <a:xfrm>
            <a:off x="615290" y="102910"/>
            <a:ext cx="17202467" cy="13031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571" u="none" cap="none" strike="noStrike">
                <a:solidFill>
                  <a:srgbClr val="FF66C4"/>
                </a:solidFill>
                <a:latin typeface="Arial"/>
                <a:ea typeface="Arial"/>
                <a:cs typeface="Arial"/>
                <a:sym typeface="Arial"/>
              </a:rPr>
              <a:t>Είναι το μοντέλο μας Overfitted?🤔 </a:t>
            </a:r>
            <a:endParaRPr/>
          </a:p>
        </p:txBody>
      </p:sp>
      <p:sp>
        <p:nvSpPr>
          <p:cNvPr id="163" name="Google Shape;163;p21"/>
          <p:cNvSpPr txBox="1"/>
          <p:nvPr/>
        </p:nvSpPr>
        <p:spPr>
          <a:xfrm>
            <a:off x="165550" y="1779601"/>
            <a:ext cx="11112523" cy="8242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Προβληματισμός:</a:t>
            </a:r>
            <a:endParaRPr/>
          </a:p>
          <a:p>
            <a:pPr indent="-280970" lvl="1" marL="561943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2"/>
              <a:buFont typeface="Arial"/>
              <a:buChar char="•"/>
            </a:pPr>
            <a:r>
              <a:rPr b="0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Η υψηλή ακρίβεια του μοντέλου (</a:t>
            </a:r>
            <a:r>
              <a:rPr b="1" i="0" lang="en-US" sz="2602" u="none" cap="none" strike="noStrike">
                <a:solidFill>
                  <a:srgbClr val="FF66C4"/>
                </a:solidFill>
                <a:latin typeface="Arial"/>
                <a:ea typeface="Arial"/>
                <a:cs typeface="Arial"/>
                <a:sym typeface="Arial"/>
              </a:rPr>
              <a:t>98.58% Top-1 Accuracy)</a:t>
            </a:r>
            <a:r>
              <a:rPr b="0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μπορεί να προκαλεί ερωτήματα:</a:t>
            </a:r>
            <a:endParaRPr/>
          </a:p>
          <a:p>
            <a:pPr indent="-374628" lvl="2" marL="1123886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F66C4"/>
              </a:buClr>
              <a:buSzPts val="2602"/>
              <a:buFont typeface="Arial"/>
              <a:buChar char="⚬"/>
            </a:pPr>
            <a:r>
              <a:rPr b="1" i="0" lang="en-US" sz="2602" u="none" cap="none" strike="noStrike">
                <a:solidFill>
                  <a:srgbClr val="FF66C4"/>
                </a:solidFill>
                <a:latin typeface="Arial"/>
                <a:ea typeface="Arial"/>
                <a:cs typeface="Arial"/>
                <a:sym typeface="Arial"/>
              </a:rPr>
              <a:t>Μήπως το μοντέλο έχει overfitting και δεν γενικεύει καλά;</a:t>
            </a:r>
            <a:endParaRPr/>
          </a:p>
          <a:p>
            <a:pPr indent="0" lvl="0" marL="0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2" u="none" cap="none" strike="noStrike">
                <a:solidFill>
                  <a:srgbClr val="FF66C4"/>
                </a:solidFill>
                <a:latin typeface="Arial"/>
                <a:ea typeface="Arial"/>
                <a:cs typeface="Arial"/>
                <a:sym typeface="Arial"/>
              </a:rPr>
              <a:t>Γιατί ΔΕΝ είναι Overfitted;</a:t>
            </a:r>
            <a:endParaRPr/>
          </a:p>
          <a:p>
            <a:pPr indent="-280970" lvl="1" marL="561943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2"/>
              <a:buFont typeface="Arial"/>
              <a:buAutoNum type="arabicPeriod"/>
            </a:pPr>
            <a:r>
              <a:rPr b="1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Καμπύλες Loss:</a:t>
            </a:r>
            <a:endParaRPr/>
          </a:p>
          <a:p>
            <a:pPr indent="-374628" lvl="2" marL="1123886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2"/>
              <a:buFont typeface="Arial"/>
              <a:buChar char="⚬"/>
            </a:pPr>
            <a:r>
              <a:rPr b="0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Το validation loss είναι ευθυγραμμισμένο με το training loss.</a:t>
            </a:r>
            <a:endParaRPr/>
          </a:p>
          <a:p>
            <a:pPr indent="-374628" lvl="2" marL="1123886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2"/>
              <a:buFont typeface="Arial"/>
              <a:buChar char="⚬"/>
            </a:pPr>
            <a:r>
              <a:rPr b="0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Μειώνονται σταθερά και παραμένουν κοντά.</a:t>
            </a:r>
            <a:endParaRPr/>
          </a:p>
          <a:p>
            <a:pPr indent="-280970" lvl="1" marL="561943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2"/>
              <a:buFont typeface="Arial"/>
              <a:buAutoNum type="arabicPeriod"/>
            </a:pPr>
            <a:r>
              <a:rPr b="1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Καμπύλες Ακρίβειας:</a:t>
            </a:r>
            <a:endParaRPr/>
          </a:p>
          <a:p>
            <a:pPr indent="-374628" lvl="2" marL="1123886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2"/>
              <a:buFont typeface="Arial"/>
              <a:buChar char="⚬"/>
            </a:pPr>
            <a:r>
              <a:rPr b="0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Το validation accuracy είναι σχεδόν ίσο με το training accuracy.</a:t>
            </a:r>
            <a:endParaRPr/>
          </a:p>
          <a:p>
            <a:pPr indent="-374628" lvl="2" marL="1123886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2"/>
              <a:buFont typeface="Arial"/>
              <a:buChar char="⚬"/>
            </a:pPr>
            <a:r>
              <a:rPr b="0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Δεν υπάρχει μεγάλη απόκλιση που να δείχνει overfitting.</a:t>
            </a:r>
            <a:endParaRPr/>
          </a:p>
          <a:p>
            <a:pPr indent="0" lvl="0" marL="0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0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Συμπέρασμα:</a:t>
            </a:r>
            <a:endParaRPr/>
          </a:p>
          <a:p>
            <a:pPr indent="-280970" lvl="1" marL="561943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F66C4"/>
              </a:buClr>
              <a:buSzPts val="2602"/>
              <a:buFont typeface="Arial"/>
              <a:buChar char="•"/>
            </a:pPr>
            <a:r>
              <a:rPr b="1" i="0" lang="en-US" sz="2602" u="none" cap="none" strike="noStrike">
                <a:solidFill>
                  <a:srgbClr val="FF66C4"/>
                </a:solidFill>
                <a:latin typeface="Arial"/>
                <a:ea typeface="Arial"/>
                <a:cs typeface="Arial"/>
                <a:sym typeface="Arial"/>
              </a:rPr>
              <a:t>Τα δεδομένα μας δείχνουν ότι το μοντέλο γενικεύει καλά και δεν "μαθαίνει απ' έξω" το training set.</a:t>
            </a:r>
            <a:endParaRPr/>
          </a:p>
          <a:p>
            <a:pPr indent="0" lvl="0" marL="0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02" u="none" cap="none" strike="noStrike">
              <a:solidFill>
                <a:srgbClr val="FF66C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02" u="none" cap="none" strike="noStrike">
              <a:solidFill>
                <a:srgbClr val="FF66C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1"/>
          <p:cNvSpPr/>
          <p:nvPr/>
        </p:nvSpPr>
        <p:spPr>
          <a:xfrm>
            <a:off x="11987954" y="1406012"/>
            <a:ext cx="5271346" cy="4549212"/>
          </a:xfrm>
          <a:custGeom>
            <a:rect b="b" l="l" r="r" t="t"/>
            <a:pathLst>
              <a:path extrusionOk="0" h="4549212" w="5271346">
                <a:moveTo>
                  <a:pt x="0" y="0"/>
                </a:moveTo>
                <a:lnTo>
                  <a:pt x="5271346" y="0"/>
                </a:lnTo>
                <a:lnTo>
                  <a:pt x="5271346" y="4549211"/>
                </a:lnTo>
                <a:lnTo>
                  <a:pt x="0" y="45492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-3044" t="0"/>
            </a:stretch>
          </a:blipFill>
          <a:ln>
            <a:noFill/>
          </a:ln>
        </p:spPr>
      </p:sp>
      <p:sp>
        <p:nvSpPr>
          <p:cNvPr id="165" name="Google Shape;165;p21"/>
          <p:cNvSpPr/>
          <p:nvPr/>
        </p:nvSpPr>
        <p:spPr>
          <a:xfrm>
            <a:off x="11987954" y="5955223"/>
            <a:ext cx="5271346" cy="4315914"/>
          </a:xfrm>
          <a:custGeom>
            <a:rect b="b" l="l" r="r" t="t"/>
            <a:pathLst>
              <a:path extrusionOk="0" h="4315914" w="5271346">
                <a:moveTo>
                  <a:pt x="0" y="0"/>
                </a:moveTo>
                <a:lnTo>
                  <a:pt x="5271346" y="0"/>
                </a:lnTo>
                <a:lnTo>
                  <a:pt x="5271346" y="4315915"/>
                </a:lnTo>
                <a:lnTo>
                  <a:pt x="0" y="43159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